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86" r:id="rId13"/>
    <p:sldId id="285" r:id="rId14"/>
    <p:sldId id="277" r:id="rId15"/>
    <p:sldId id="278" r:id="rId16"/>
    <p:sldId id="284" r:id="rId17"/>
    <p:sldId id="281" r:id="rId18"/>
    <p:sldId id="288" r:id="rId19"/>
    <p:sldId id="289" r:id="rId20"/>
    <p:sldId id="290" r:id="rId21"/>
    <p:sldId id="282" r:id="rId22"/>
  </p:sldIdLst>
  <p:sldSz cx="9144000" cy="6858000" type="screen4x3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BD81B0"/>
    <a:srgbClr val="FEBEE4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Representação gráfica LOA 2022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268821141085331"/>
          <c:y val="0.11202662454329501"/>
          <c:w val="0.34731178858914669"/>
          <c:h val="0.8330678113934073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49C13A2-C5D3-44A7-B08D-083320BA14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9FC7EF-C825-42EB-BAC4-9D2EA8208343}" type="datetimeFigureOut">
              <a:rPr lang="pt-BR" smtClean="0"/>
              <a:t>02/12/2024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1.xlsx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1625" y="908720"/>
            <a:ext cx="8496944" cy="50405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pt-BR" sz="6700" dirty="0">
                <a:latin typeface="Cooper Black" pitchFamily="18" charset="0"/>
              </a:rPr>
            </a:br>
            <a:r>
              <a:rPr lang="pt-BR" sz="6200" b="1" dirty="0">
                <a:latin typeface="Cooper Black" pitchFamily="18" charset="0"/>
              </a:rPr>
              <a:t>AUDIÊNCIA PÚBLICA</a:t>
            </a:r>
            <a:br>
              <a:rPr lang="pt-BR" sz="6200" b="1" dirty="0">
                <a:latin typeface="Cooper Black" pitchFamily="18" charset="0"/>
              </a:rPr>
            </a:br>
            <a:r>
              <a:rPr lang="pt-BR" sz="6200" b="1" dirty="0">
                <a:latin typeface="Cooper Black" pitchFamily="18" charset="0"/>
              </a:rPr>
              <a:t>LEI ORÇAMENTÁRIA ANUAL/ 2025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50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4" y="6453336"/>
            <a:ext cx="8226192" cy="2419234"/>
          </a:xfrm>
        </p:spPr>
        <p:txBody>
          <a:bodyPr>
            <a:normAutofit fontScale="90000"/>
          </a:bodyPr>
          <a:lstStyle/>
          <a:p>
            <a:pPr algn="just">
              <a:spcAft>
                <a:spcPts val="600"/>
              </a:spcAft>
            </a:pP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r>
              <a:rPr lang="pt-BR" sz="2200" b="1" dirty="0">
                <a:solidFill>
                  <a:schemeClr val="tx1"/>
                </a:solidFill>
              </a:rPr>
              <a:t>07 Secretaria de Obras, Serviços Públicos e Trânsito</a:t>
            </a:r>
            <a:br>
              <a:rPr lang="pt-BR" sz="2200" b="1" dirty="0">
                <a:solidFill>
                  <a:schemeClr val="tx1"/>
                </a:solidFill>
              </a:rPr>
            </a:br>
            <a:r>
              <a:rPr lang="pt-BR" sz="2200" b="1" dirty="0">
                <a:solidFill>
                  <a:schemeClr val="tx1"/>
                </a:solidFill>
              </a:rPr>
              <a:t>7.1 Secretaria de Obras, Serviços Públicos e Trânsito R</a:t>
            </a:r>
            <a:r>
              <a:rPr lang="pt-BR" sz="2200" b="1">
                <a:solidFill>
                  <a:schemeClr val="tx1"/>
                </a:solidFill>
              </a:rPr>
              <a:t>$ 8.086.464,02</a:t>
            </a:r>
            <a:br>
              <a:rPr lang="pt-BR" sz="2200" b="1" dirty="0">
                <a:solidFill>
                  <a:schemeClr val="tx1"/>
                </a:solidFill>
              </a:rPr>
            </a:br>
            <a:br>
              <a:rPr lang="pt-BR" sz="2200" b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2039-Manutenção atividades desenvolvimento da </a:t>
            </a:r>
            <a:r>
              <a:rPr lang="pt-BR" sz="2000" dirty="0" err="1">
                <a:solidFill>
                  <a:schemeClr val="tx1"/>
                </a:solidFill>
              </a:rPr>
              <a:t>Smospt</a:t>
            </a:r>
            <a:r>
              <a:rPr lang="pt-BR" sz="2000" dirty="0">
                <a:solidFill>
                  <a:schemeClr val="tx1"/>
                </a:solidFill>
              </a:rPr>
              <a:t>.................................................R$ 2.650.000,00 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2040-Manutenção de veículos maquinas  e equipamentos  da </a:t>
            </a:r>
            <a:r>
              <a:rPr lang="pt-BR" sz="2000" dirty="0" err="1">
                <a:solidFill>
                  <a:schemeClr val="tx1"/>
                </a:solidFill>
              </a:rPr>
              <a:t>Smospt</a:t>
            </a:r>
            <a:r>
              <a:rPr lang="pt-BR" sz="2000" dirty="0">
                <a:solidFill>
                  <a:schemeClr val="tx1"/>
                </a:solidFill>
              </a:rPr>
              <a:t>......................... R$ 1.201.000,00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2041-Manutenção de prédios públicos................................................................................................... R$ 131.000,00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2043-Manutenção e conservação de vias públicas....................................................................... R$ 750.000,00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2044-Manutenção do </a:t>
            </a:r>
            <a:r>
              <a:rPr lang="pt-BR" sz="2000" dirty="0" err="1">
                <a:solidFill>
                  <a:schemeClr val="tx1"/>
                </a:solidFill>
              </a:rPr>
              <a:t>Semae</a:t>
            </a:r>
            <a:r>
              <a:rPr lang="pt-BR" sz="2000" dirty="0">
                <a:solidFill>
                  <a:schemeClr val="tx1"/>
                </a:solidFill>
              </a:rPr>
              <a:t>......................................................................................................... R$ 172.000,00</a:t>
            </a:r>
            <a:br>
              <a:rPr lang="pt-BR" sz="2000" dirty="0"/>
            </a:br>
            <a:r>
              <a:rPr lang="pt-BR" sz="2000" dirty="0">
                <a:solidFill>
                  <a:schemeClr val="tx1"/>
                </a:solidFill>
              </a:rPr>
              <a:t>2045-Manutenção e conservação de iluminação pública......................................................... R$ 301.000,00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1010-Pavimentação de vias públicas.................................................................................. R$ 405.250,00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1016- Construção de praças Publicas.......................................................................................................R$ 300.000,00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1104- Implantação do Sistema de </a:t>
            </a:r>
            <a:r>
              <a:rPr lang="pt-BR" sz="2000" dirty="0" err="1">
                <a:solidFill>
                  <a:schemeClr val="tx1"/>
                </a:solidFill>
              </a:rPr>
              <a:t>videomonitoramento</a:t>
            </a:r>
            <a:r>
              <a:rPr lang="pt-BR" sz="2000" dirty="0">
                <a:solidFill>
                  <a:schemeClr val="tx1"/>
                </a:solidFill>
              </a:rPr>
              <a:t>.........................................................R$ 100.000,00 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2151 – Amortização de Dívidas.................................................................................................................R$ 1.220.000,00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2173- Manutenção financeira de recursos hídricos.................................................................R$ 1.070.864,02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2173- Manutenção financeira do fundo especial do Petróleo...............................................R$ 283.000,00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2174- Manutenção dos recursos Cide..............................................................................................................R$ 7.300,00</a:t>
            </a:r>
            <a:b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000" dirty="0"/>
            </a:br>
            <a:br>
              <a:rPr lang="pt-BR" sz="2700" b="1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3100" b="1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242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8460432" cy="8629872"/>
          </a:xfrm>
        </p:spPr>
        <p:txBody>
          <a:bodyPr>
            <a:normAutofit fontScale="90000"/>
          </a:bodyPr>
          <a:lstStyle/>
          <a:p>
            <a:pPr algn="just"/>
            <a:br>
              <a:rPr lang="pt-BR" sz="3600" b="1" dirty="0"/>
            </a:br>
            <a:br>
              <a:rPr lang="pt-BR" sz="3600" b="1" dirty="0"/>
            </a:br>
            <a:r>
              <a:rPr lang="pt-BR" sz="2700" b="1" dirty="0">
                <a:solidFill>
                  <a:schemeClr val="tx1"/>
                </a:solidFill>
              </a:rPr>
              <a:t>08  Secretaria da Educação.......................... R$ 7.739.878,10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8.1 Secretaria da Educação.............................................. R$ 3.132.625,00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2047-Manutenção das atividades da Secretaria da Educação.................................... R$ 2.078.000,00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2049-Manutenção e conservação do transporte escolar...................................................... R$ 515.000,00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2051-Aquisição de merenda escolar............................................................................................................ R$ 200.000,00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2101-Aquisição de merenda escolar para educação especial......................................... R$ 2.625,00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2161- Aquisição de merenda escolar para Creche........................................R$ 17.000,00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2162- Aquisição de merenda escolar para </a:t>
            </a:r>
            <a:r>
              <a:rPr lang="pt-BR" sz="2000" dirty="0" err="1">
                <a:solidFill>
                  <a:schemeClr val="tx1"/>
                </a:solidFill>
              </a:rPr>
              <a:t>Pré</a:t>
            </a:r>
            <a:r>
              <a:rPr lang="pt-BR" sz="2000" dirty="0">
                <a:solidFill>
                  <a:schemeClr val="tx1"/>
                </a:solidFill>
              </a:rPr>
              <a:t> Escola.............................R$ 16.500,00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2163- Aquisição de merenda escolar para Ensino Fundamental .............................R$ 30.500,00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2123 – Manutenção e desenvolvimento do ensino................................................................................R$ 191.000,00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2168- Incentivar a criação de matrículas em tempo integral, Meta 6 PNE ............................R$ 82.000,00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8.2 Educação Infantil – MDE 25%.................................... R$294.500,00</a:t>
            </a:r>
            <a:br>
              <a:rPr lang="pt-BR" sz="2700" b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2053-Manutenção das atividades da educação infantil..................................................................... R$ 294.500,00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8.3 Ensino Fund. – MDE 25%..........................  R$ 573.000,00</a:t>
            </a:r>
            <a:br>
              <a:rPr lang="pt-BR" sz="2700" b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2160- Manutenção das Atividades do Ensino Fundamental ........................................................R$ 246.000,00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2055-Manutenção e conservação do transporte escolar....................................................  R$ 120.000,00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1061 – Manutenção laboratórios de Informática.......................................................................................R$ 26.000,00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2056-Manutenção e conservação de prédios escolares.................................................................... R$ 81.000,00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2059-Educação compensatória alunos excepcionais........................................................................ R$ 100.000,00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 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973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476606-878E-4E34-8404-3639F473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476672"/>
            <a:ext cx="9145016" cy="4800600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pt-BR" sz="2800" b="1" dirty="0"/>
              <a:t>8.4 Fundo de Manutenção Desenvolvimento da Educação Básica –FUNDEB............. R$ 3.739.753,10</a:t>
            </a:r>
          </a:p>
          <a:p>
            <a:pPr marL="88900" indent="0">
              <a:buNone/>
            </a:pPr>
            <a:br>
              <a:rPr lang="pt-BR" sz="2800" b="1" dirty="0"/>
            </a:br>
            <a:r>
              <a:rPr lang="pt-BR" sz="1900" dirty="0"/>
              <a:t>2060-Qualificação de professores da rede municipal de ensino............... R$ 16.000,00</a:t>
            </a:r>
            <a:br>
              <a:rPr lang="pt-BR" sz="1900" dirty="0"/>
            </a:br>
            <a:r>
              <a:rPr lang="pt-BR" sz="1900" dirty="0"/>
              <a:t>2061-Manutenção e conservação de transporte escolar......................... R$ 451.425,93</a:t>
            </a:r>
            <a:br>
              <a:rPr lang="pt-BR" sz="1900" dirty="0"/>
            </a:br>
            <a:r>
              <a:rPr lang="pt-BR" sz="1900" dirty="0"/>
              <a:t>2062-Manutenção e desenvolvimento do ensino fundamental............R$ 2.254.127,17</a:t>
            </a:r>
            <a:br>
              <a:rPr lang="pt-BR" sz="1900" dirty="0"/>
            </a:br>
            <a:r>
              <a:rPr lang="pt-BR" sz="1900" dirty="0"/>
              <a:t>2063-Manutenção das atividades da educação infantil.......................  R$ 1.015.200,00</a:t>
            </a:r>
          </a:p>
          <a:p>
            <a:pPr marL="88900" indent="0">
              <a:buNone/>
            </a:pPr>
            <a:r>
              <a:rPr lang="pt-BR" sz="1900" dirty="0"/>
              <a:t>2176-Ação para aplicar saldo do recurso ano anterior 10%........................R$ 3.000,00</a:t>
            </a:r>
            <a:br>
              <a:rPr lang="pt-BR" sz="20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81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A0648-5261-48EA-A349-550AA1BC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/>
          <a:lstStyle/>
          <a:p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09 Secretaria de Saúde </a:t>
            </a:r>
            <a:r>
              <a:rPr lang="pt-BR" sz="3200" b="1" dirty="0">
                <a:solidFill>
                  <a:schemeClr val="tx1"/>
                </a:solidFill>
              </a:rPr>
              <a:t>R$ 7.074.800,00</a:t>
            </a: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09.01 Fundo da Saúde Recursos Estaduais         R$418.300,00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D77F94-8F8D-4805-8D5F-69DD17E21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57400"/>
            <a:ext cx="785921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2148- Projeto chamar 192........................ .........................................R$ 100,00</a:t>
            </a:r>
          </a:p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2071- Atenção Básica Estadual.................................................R$ 129.000,00</a:t>
            </a:r>
          </a:p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2065 - Assistência farmacêutica estadual...............................R$ 11.000,00</a:t>
            </a:r>
          </a:p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2074 - Atenção Básica PIAPS Incentivo AB.............................R$ 65.000,00</a:t>
            </a:r>
          </a:p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2076 – Programa Saúde </a:t>
            </a:r>
            <a:r>
              <a:rPr lang="pt-BR" sz="2000" dirty="0" err="1">
                <a:latin typeface="Cambria" panose="02040503050406030204" pitchFamily="18" charset="0"/>
              </a:rPr>
              <a:t>Índigena</a:t>
            </a:r>
            <a:r>
              <a:rPr lang="pt-BR" sz="2000" dirty="0">
                <a:latin typeface="Cambria" panose="02040503050406030204" pitchFamily="18" charset="0"/>
              </a:rPr>
              <a:t>...............................................R$ 24.000,00</a:t>
            </a:r>
          </a:p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2146 – Ações rede bem cuidar RS ...........................................R$ 100.900,00</a:t>
            </a:r>
          </a:p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2154 – NAAB </a:t>
            </a:r>
            <a:r>
              <a:rPr lang="pt-BR" sz="2000" dirty="0" err="1">
                <a:latin typeface="Cambria" panose="02040503050406030204" pitchFamily="18" charset="0"/>
              </a:rPr>
              <a:t>Nucleo</a:t>
            </a:r>
            <a:r>
              <a:rPr lang="pt-BR" sz="2000" dirty="0">
                <a:latin typeface="Cambria" panose="02040503050406030204" pitchFamily="18" charset="0"/>
              </a:rPr>
              <a:t> de apoio a Atenção Básica..................R$ 72.000,00</a:t>
            </a:r>
          </a:p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2156 – Primeira Infância Melhor ................................................R$ 16.000,00</a:t>
            </a:r>
          </a:p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1114- Aquisição equipamentos e mobiliários..............................R$ 100,00</a:t>
            </a:r>
          </a:p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2165- UBS Amiga do Idoso....................................................................R$ 100,00</a:t>
            </a:r>
          </a:p>
          <a:p>
            <a:pPr marL="114300" indent="0">
              <a:buNone/>
            </a:pPr>
            <a:r>
              <a:rPr lang="pt-BR" sz="2000" dirty="0">
                <a:latin typeface="Cambria" panose="02040503050406030204" pitchFamily="18" charset="0"/>
              </a:rPr>
              <a:t>2166-Desenvolver ações do enfrentamento arboviroses........R$ 100,00</a:t>
            </a:r>
          </a:p>
          <a:p>
            <a:pPr marL="114300" indent="0">
              <a:buNone/>
            </a:pPr>
            <a:endParaRPr lang="pt-BR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7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8316416" cy="4824536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50000"/>
              </a:lnSpc>
              <a:spcBef>
                <a:spcPts val="0"/>
              </a:spcBef>
            </a:pP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9.2 Fundo Municipal da Saúde –ASPS..................... R$ 5.390.250,00</a:t>
            </a:r>
            <a:br>
              <a:rPr lang="pt-BR" sz="2200" b="1" dirty="0">
                <a:solidFill>
                  <a:schemeClr val="tx1"/>
                </a:solidFill>
              </a:rPr>
            </a:br>
            <a:r>
              <a:rPr lang="pt-BR" sz="2000" u="sng" dirty="0">
                <a:solidFill>
                  <a:schemeClr val="tx2">
                    <a:lumMod val="50000"/>
                  </a:schemeClr>
                </a:solidFill>
              </a:rPr>
              <a:t>2080-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 Manutenção das Atividades da Saúde......................................................................................R$ 2.261.000,00</a:t>
            </a:r>
            <a:br>
              <a:rPr lang="pt-BR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000" u="sng" dirty="0">
                <a:solidFill>
                  <a:schemeClr val="tx2">
                    <a:lumMod val="50000"/>
                  </a:schemeClr>
                </a:solidFill>
              </a:rPr>
              <a:t>208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1-Atenção Básica –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</a:rPr>
              <a:t>PACs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</a:rPr>
              <a:t>Esf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-Municipal ..........................................................................................R$ 162.000,00</a:t>
            </a:r>
            <a:br>
              <a:rPr lang="pt-BR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000" u="sng" dirty="0">
                <a:solidFill>
                  <a:schemeClr val="tx2">
                    <a:lumMod val="50000"/>
                  </a:schemeClr>
                </a:solidFill>
              </a:rPr>
              <a:t>2082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 – Manutenção das Atividades do Conselho Municipal.............................................................R$ 2.500,00</a:t>
            </a:r>
            <a:br>
              <a:rPr lang="pt-BR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000" u="sng" spc="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2083</a:t>
            </a:r>
            <a:r>
              <a:rPr lang="pt-BR" sz="2000" spc="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- Assistência farmacêutica – municipal....................................................R$ 170.000,00</a:t>
            </a:r>
            <a:br>
              <a:rPr lang="pt-BR" sz="2000" spc="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pt-BR" sz="2000" u="sng" spc="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2084</a:t>
            </a:r>
            <a:r>
              <a:rPr lang="pt-BR" sz="2000" spc="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– Assistência farmacêutica – med. Especiais.........................................  R$ 50.000,00</a:t>
            </a:r>
            <a:br>
              <a:rPr lang="pt-BR" sz="2000" spc="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pt-BR" sz="2000" u="sng" dirty="0">
                <a:solidFill>
                  <a:schemeClr val="tx2">
                    <a:lumMod val="50000"/>
                  </a:schemeClr>
                </a:solidFill>
              </a:rPr>
              <a:t>2085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- Participação no Consórcio Intermunicipal de Saúde .......................................................R$ 330.000,00</a:t>
            </a:r>
            <a:br>
              <a:rPr lang="pt-BR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000" u="sng" dirty="0">
                <a:solidFill>
                  <a:schemeClr val="tx2">
                    <a:lumMod val="50000"/>
                  </a:schemeClr>
                </a:solidFill>
              </a:rPr>
              <a:t>2086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- Manutenção das Unidades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</a:rPr>
              <a:t>Basicas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 de Saúde.............................................................................R$ 16.000,00</a:t>
            </a:r>
            <a:br>
              <a:rPr lang="pt-BR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000" u="sng" spc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2088</a:t>
            </a:r>
            <a:r>
              <a:rPr lang="pt-BR" sz="2000" spc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- Manutenção da Assistência médica e odontológica......................R$ 2.751.000,00</a:t>
            </a:r>
            <a:br>
              <a:rPr lang="pt-BR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000" u="sng" dirty="0">
                <a:solidFill>
                  <a:schemeClr val="tx2">
                    <a:lumMod val="50000"/>
                  </a:schemeClr>
                </a:solidFill>
              </a:rPr>
              <a:t>2157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- Práticas Integrativas e Complementares PICS .........................................................................</a:t>
            </a:r>
            <a:r>
              <a:rPr lang="pt-BR" sz="2000" dirty="0">
                <a:solidFill>
                  <a:schemeClr val="tx1"/>
                </a:solidFill>
              </a:rPr>
              <a:t>R$ 10.000,00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19345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512676"/>
            <a:ext cx="8280920" cy="5832648"/>
          </a:xfrm>
        </p:spPr>
        <p:txBody>
          <a:bodyPr>
            <a:noAutofit/>
          </a:bodyPr>
          <a:lstStyle/>
          <a:p>
            <a:pPr lvl="0" defTabSz="457200">
              <a:spcBef>
                <a:spcPts val="0"/>
              </a:spcBef>
            </a:pP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400" b="1" dirty="0">
                <a:solidFill>
                  <a:schemeClr val="tx1"/>
                </a:solidFill>
              </a:rPr>
              <a:t>9.4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Fundo Municipal da Saúde – Recursos Federais    </a:t>
            </a:r>
            <a:br>
              <a:rPr lang="pt-BR" sz="2400" b="1" dirty="0">
                <a:solidFill>
                  <a:schemeClr val="tx1"/>
                </a:solidFill>
              </a:rPr>
            </a:b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pt-BR" sz="2400" b="1" spc="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R$ 1.341.000,00</a:t>
            </a:r>
            <a:br>
              <a:rPr lang="pt-BR" sz="2400" b="1" spc="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u="sng" dirty="0">
                <a:solidFill>
                  <a:schemeClr val="tx1"/>
                </a:solidFill>
              </a:rPr>
              <a:t>2159</a:t>
            </a:r>
            <a:r>
              <a:rPr lang="pt-BR" sz="2000" dirty="0">
                <a:solidFill>
                  <a:schemeClr val="tx1"/>
                </a:solidFill>
              </a:rPr>
              <a:t>- Gestão do SUS - Piso da Enfermagem ..................................................................R$ 5.000,00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u="sng" dirty="0">
                <a:solidFill>
                  <a:schemeClr val="tx1"/>
                </a:solidFill>
              </a:rPr>
              <a:t>2090</a:t>
            </a:r>
            <a:r>
              <a:rPr lang="pt-BR" sz="2000" dirty="0">
                <a:solidFill>
                  <a:schemeClr val="tx1"/>
                </a:solidFill>
              </a:rPr>
              <a:t>- Atenção Básica PCS Federal ..................................................................................R$ 295.000,00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u="sng" spc="0" dirty="0">
                <a:solidFill>
                  <a:prstClr val="black"/>
                </a:solidFill>
                <a:ea typeface="+mn-ea"/>
                <a:cs typeface="+mn-cs"/>
              </a:rPr>
              <a:t>2092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- Atenção Básica – ESF Federal.................................................R$ 407.000,00</a:t>
            </a:r>
            <a:b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u="sng" spc="0" dirty="0">
                <a:solidFill>
                  <a:prstClr val="black"/>
                </a:solidFill>
                <a:ea typeface="+mn-ea"/>
                <a:cs typeface="+mn-cs"/>
              </a:rPr>
              <a:t>2093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 – Saúde Bucal...................................................................................  R$ 84.000,00</a:t>
            </a:r>
            <a:b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u="sng" spc="0" dirty="0">
                <a:solidFill>
                  <a:prstClr val="black"/>
                </a:solidFill>
                <a:ea typeface="+mn-ea"/>
                <a:cs typeface="+mn-cs"/>
              </a:rPr>
              <a:t>2079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- Vigilância em Saúde/ Vigilância sanitária............................R$ 25.000,00</a:t>
            </a:r>
            <a:b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u="sng" spc="0" dirty="0">
                <a:solidFill>
                  <a:prstClr val="black"/>
                </a:solidFill>
                <a:ea typeface="+mn-ea"/>
                <a:cs typeface="+mn-cs"/>
              </a:rPr>
              <a:t>2066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- Vigilância em Saúde teto financeiro	.....................................R$ 34.000,00</a:t>
            </a:r>
            <a:b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u="sng" spc="0" dirty="0">
                <a:solidFill>
                  <a:prstClr val="black"/>
                </a:solidFill>
                <a:ea typeface="+mn-ea"/>
                <a:cs typeface="+mn-cs"/>
              </a:rPr>
              <a:t>2067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 – Assistência Farmacêutica federal..........................................R$ 23.000,00</a:t>
            </a:r>
            <a:b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u="sng" spc="0" dirty="0">
                <a:solidFill>
                  <a:prstClr val="black"/>
                </a:solidFill>
                <a:ea typeface="+mn-ea"/>
                <a:cs typeface="+mn-cs"/>
              </a:rPr>
              <a:t>2068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- Custeio Qualificar	.........................................................................R$ 24.000,00</a:t>
            </a:r>
            <a:b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u="sng" spc="0" dirty="0">
                <a:solidFill>
                  <a:prstClr val="black"/>
                </a:solidFill>
                <a:ea typeface="+mn-ea"/>
                <a:cs typeface="+mn-cs"/>
              </a:rPr>
              <a:t>2072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 – Sistema </a:t>
            </a:r>
            <a:r>
              <a:rPr lang="pt-BR" sz="2000" spc="0" dirty="0" err="1">
                <a:solidFill>
                  <a:prstClr val="black"/>
                </a:solidFill>
                <a:ea typeface="+mn-ea"/>
                <a:cs typeface="+mn-cs"/>
              </a:rPr>
              <a:t>Unico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pt-BR" sz="2000" spc="0" dirty="0" err="1">
                <a:solidFill>
                  <a:prstClr val="black"/>
                </a:solidFill>
                <a:ea typeface="+mn-ea"/>
                <a:cs typeface="+mn-cs"/>
              </a:rPr>
              <a:t>Saude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 Sus/Mac................................................R$ 70.000,00</a:t>
            </a:r>
            <a:b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u="sng" spc="0" dirty="0">
                <a:solidFill>
                  <a:prstClr val="black"/>
                </a:solidFill>
                <a:ea typeface="+mn-ea"/>
                <a:cs typeface="+mn-cs"/>
              </a:rPr>
              <a:t>2170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- Incentivo Financeiro APS e EAP..............................................R$ 761.000,00</a:t>
            </a:r>
            <a:b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u="sng" spc="0" dirty="0">
                <a:solidFill>
                  <a:prstClr val="black"/>
                </a:solidFill>
                <a:ea typeface="+mn-ea"/>
                <a:cs typeface="+mn-cs"/>
              </a:rPr>
              <a:t>2171</a:t>
            </a:r>
            <a: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  <a:t>- Atividade suporte ao SUS digital...............................................R$ 20.000,00</a:t>
            </a:r>
            <a:b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sz="2000" spc="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sz="1800" b="1" spc="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</a:br>
            <a:br>
              <a:rPr lang="pt-BR" sz="1200" dirty="0">
                <a:solidFill>
                  <a:schemeClr val="tx1"/>
                </a:solidFill>
              </a:rPr>
            </a:br>
            <a:br>
              <a:rPr lang="pt-BR" sz="1800" b="1" dirty="0">
                <a:solidFill>
                  <a:schemeClr val="tx1"/>
                </a:solidFill>
              </a:rPr>
            </a:b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9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090D6C-8B7A-4775-9971-542B8AE63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153" y="1340768"/>
            <a:ext cx="8363272" cy="28083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dirty="0"/>
              <a:t>9999 Reserva de Contingência - R$......................... 6.000.000,00</a:t>
            </a:r>
            <a:br>
              <a:rPr lang="pt-BR" sz="1800" dirty="0"/>
            </a:br>
            <a:r>
              <a:rPr lang="pt-BR" sz="2400" dirty="0"/>
              <a:t>9999 Reserva de Contingência RPPS  R$....................5.700.000,00</a:t>
            </a:r>
            <a:br>
              <a:rPr lang="pt-BR" sz="2400" dirty="0"/>
            </a:br>
            <a:r>
              <a:rPr lang="pt-BR" sz="2400" dirty="0"/>
              <a:t>9999 Reserva de Contingência -R$............................... 300.000,00</a:t>
            </a:r>
            <a:br>
              <a:rPr lang="pt-BR" sz="2400" dirty="0"/>
            </a:br>
            <a:r>
              <a:rPr lang="pt-BR" sz="2800" b="1" dirty="0"/>
              <a:t>Total Orçamento 2025 ..................... R$ 45.539.000,00</a:t>
            </a:r>
            <a:br>
              <a:rPr lang="pt-BR" sz="2800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07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F87A1CC-4DAA-45C4-B8EE-22BAA21FF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5" y="836712"/>
            <a:ext cx="6807420" cy="6040262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791334"/>
              </p:ext>
            </p:extLst>
          </p:nvPr>
        </p:nvGraphicFramePr>
        <p:xfrm>
          <a:off x="0" y="0"/>
          <a:ext cx="8100392" cy="621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151B038-7D92-4918-8987-9372862E3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874050"/>
              </p:ext>
            </p:extLst>
          </p:nvPr>
        </p:nvGraphicFramePr>
        <p:xfrm>
          <a:off x="0" y="0"/>
          <a:ext cx="31242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5" imgW="3124263" imgH="2295383" progId="Excel.Sheet.12">
                  <p:embed/>
                </p:oleObj>
              </mc:Choice>
              <mc:Fallback>
                <p:oleObj name="Worksheet" r:id="rId5" imgW="3124263" imgH="22953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124200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63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6A9B5E0-0E47-4344-8D62-2657D4A95F72}"/>
              </a:ext>
            </a:extLst>
          </p:cNvPr>
          <p:cNvSpPr/>
          <p:nvPr/>
        </p:nvSpPr>
        <p:spPr>
          <a:xfrm>
            <a:off x="2123728" y="620688"/>
            <a:ext cx="3960440" cy="7920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APLICAÇÃO DOS RECURSOS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4368F03-E040-4CCD-822E-E9FB4E028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10606"/>
              </p:ext>
            </p:extLst>
          </p:nvPr>
        </p:nvGraphicFramePr>
        <p:xfrm>
          <a:off x="827088" y="1844675"/>
          <a:ext cx="7373937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Worksheet" r:id="rId3" imgW="4962643" imgH="2400340" progId="Excel.Sheet.12">
                  <p:embed/>
                </p:oleObj>
              </mc:Choice>
              <mc:Fallback>
                <p:oleObj name="Worksheet" r:id="rId3" imgW="4962643" imgH="2400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088" y="1844675"/>
                        <a:ext cx="7373937" cy="344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89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0B155-E0E6-4CEC-B22E-EAE36C4C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7620000" cy="1143000"/>
          </a:xfrm>
        </p:spPr>
        <p:txBody>
          <a:bodyPr/>
          <a:lstStyle/>
          <a:p>
            <a:pPr algn="ctr"/>
            <a:r>
              <a:rPr lang="pt-BR" dirty="0"/>
              <a:t>INVESTIMENTOS RPPS</a:t>
            </a:r>
            <a:br>
              <a:rPr lang="pt-BR" dirty="0"/>
            </a:br>
            <a:r>
              <a:rPr lang="pt-BR" sz="1800" dirty="0"/>
              <a:t>https://rpps.estrelavelha.rs.gov.br/portal/relatorios-economicos-financeiros/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A32BDB6-1995-4BD0-8F16-6D20092BF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68" t="28738" r="20500" b="41237"/>
          <a:stretch/>
        </p:blipFill>
        <p:spPr>
          <a:xfrm>
            <a:off x="6718" y="1484784"/>
            <a:ext cx="8597730" cy="475252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EF4D07-677F-4718-AF16-F35C959BEA61}"/>
              </a:ext>
            </a:extLst>
          </p:cNvPr>
          <p:cNvSpPr txBox="1"/>
          <p:nvPr/>
        </p:nvSpPr>
        <p:spPr>
          <a:xfrm>
            <a:off x="683568" y="62373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No orçamento municipal R$ 8.659.000,00</a:t>
            </a:r>
          </a:p>
        </p:txBody>
      </p:sp>
    </p:spTree>
    <p:extLst>
      <p:ext uri="{BB962C8B-B14F-4D97-AF65-F5344CB8AC3E}">
        <p14:creationId xmlns:p14="http://schemas.microsoft.com/office/powerpoint/2010/main" val="145289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7560840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400" b="1" dirty="0">
              <a:latin typeface="+mj-lt"/>
            </a:endParaRPr>
          </a:p>
          <a:p>
            <a:pPr marL="0" indent="0" algn="just">
              <a:buNone/>
            </a:pPr>
            <a:r>
              <a:rPr lang="pt-BR" sz="3600" b="1" u="sng" dirty="0">
                <a:latin typeface="+mj-lt"/>
              </a:rPr>
              <a:t>Projeto de Lei nº 1.558, de 30 de outubro de 2024</a:t>
            </a:r>
            <a:r>
              <a:rPr lang="pt-BR" sz="3600" b="1" dirty="0">
                <a:latin typeface="+mj-lt"/>
              </a:rPr>
              <a:t>, de autoria do Poder Executivo, onde </a:t>
            </a:r>
            <a:r>
              <a:rPr lang="pt-BR" sz="3600" b="1" u="sng" dirty="0">
                <a:latin typeface="+mj-lt"/>
              </a:rPr>
              <a:t>Estima a receita e fixa a despesa do Município de Estrela Velha para o exercício de 2025.</a:t>
            </a:r>
          </a:p>
        </p:txBody>
      </p:sp>
    </p:spTree>
    <p:extLst>
      <p:ext uri="{BB962C8B-B14F-4D97-AF65-F5344CB8AC3E}">
        <p14:creationId xmlns:p14="http://schemas.microsoft.com/office/powerpoint/2010/main" val="3940420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EC4DB-9D25-4399-88DE-DD468F1A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da dívida Pública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A9B10CF-E3D7-450C-8A36-B8ABA642B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5" t="9767" r="4421" b="23001"/>
          <a:stretch/>
        </p:blipFill>
        <p:spPr>
          <a:xfrm>
            <a:off x="107504" y="1417638"/>
            <a:ext cx="8248514" cy="41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6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AB8A19-2091-4039-BBB5-67AFEA991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21" y="160653"/>
            <a:ext cx="6614329" cy="4562721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14300" indent="0" fontAlgn="ctr">
              <a:buNone/>
            </a:pPr>
            <a:r>
              <a:rPr lang="pt-BR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COMPARATIVOS DA ARRECADAÇÃO </a:t>
            </a:r>
          </a:p>
          <a:p>
            <a:pPr marL="114300" indent="0" fontAlgn="ctr">
              <a:buNone/>
            </a:pPr>
            <a:r>
              <a:rPr lang="pt-BR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ARRECADAÇÃO 2022</a:t>
            </a:r>
          </a:p>
          <a:p>
            <a:pPr fontAlgn="ctr"/>
            <a:r>
              <a:rPr lang="pt-BR" b="1" dirty="0"/>
              <a:t>R$ 37.500.000,00 –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2022</a:t>
            </a:r>
          </a:p>
          <a:p>
            <a:pPr fontAlgn="ctr"/>
            <a:r>
              <a:rPr lang="pt-BR" sz="2400" b="1" dirty="0">
                <a:solidFill>
                  <a:srgbClr val="FF0000"/>
                </a:solidFill>
              </a:rPr>
              <a:t>R$ 36.482.032,27</a:t>
            </a:r>
            <a:r>
              <a:rPr lang="pt-BR" sz="2800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                  </a:t>
            </a:r>
            <a:r>
              <a:rPr lang="pt-BR" sz="2800" b="1" dirty="0">
                <a:solidFill>
                  <a:srgbClr val="FF0000"/>
                </a:solidFill>
              </a:rPr>
              <a:t>97,28% </a:t>
            </a:r>
          </a:p>
          <a:p>
            <a:pPr marL="114300" indent="0" fontAlgn="ctr">
              <a:buNone/>
            </a:pPr>
            <a:r>
              <a:rPr lang="pt-BR" sz="2800" b="1" dirty="0">
                <a:solidFill>
                  <a:srgbClr val="FF33CC"/>
                </a:solidFill>
              </a:rPr>
              <a:t>		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ARRECADAÇÃO 2023</a:t>
            </a:r>
          </a:p>
          <a:p>
            <a:pPr fontAlgn="ctr"/>
            <a:r>
              <a:rPr lang="pt-BR" b="1" dirty="0"/>
              <a:t>R$ 37.000.000,00 –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2023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ctr"/>
            <a:r>
              <a:rPr lang="pt-BR" sz="2400" b="1" dirty="0">
                <a:solidFill>
                  <a:srgbClr val="FF0000"/>
                </a:solidFill>
              </a:rPr>
              <a:t>R$ 40.666.002,07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109,90%</a:t>
            </a:r>
            <a:endParaRPr lang="pt-BR" sz="2400" b="1" dirty="0">
              <a:solidFill>
                <a:srgbClr val="FF33CC"/>
              </a:solidFill>
            </a:endParaRPr>
          </a:p>
          <a:p>
            <a:pPr marL="114300" indent="0" fontAlgn="ctr">
              <a:buNone/>
            </a:pPr>
            <a:r>
              <a:rPr lang="pt-BR" sz="2800" b="1" dirty="0">
                <a:solidFill>
                  <a:srgbClr val="FF0000"/>
                </a:solidFill>
              </a:rPr>
              <a:t>	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ARRECADAÇÃO 2024</a:t>
            </a:r>
            <a:endParaRPr lang="pt-BR" sz="2000" b="1" dirty="0">
              <a:solidFill>
                <a:srgbClr val="FF0000"/>
              </a:solidFill>
            </a:endParaRPr>
          </a:p>
          <a:p>
            <a:pPr fontAlgn="ctr"/>
            <a:r>
              <a:rPr lang="pt-BR" sz="2400" b="1" dirty="0"/>
              <a:t>R$ 42.613.785,25             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82,80%</a:t>
            </a:r>
          </a:p>
          <a:p>
            <a:pPr marL="114300" indent="0" fontAlgn="ctr">
              <a:buNone/>
            </a:pPr>
            <a:r>
              <a:rPr lang="pt-BR" sz="2400" dirty="0"/>
              <a:t>Arrecadado até setembro </a:t>
            </a:r>
            <a:r>
              <a:rPr lang="pt-BR" sz="2400" b="1" dirty="0">
                <a:solidFill>
                  <a:srgbClr val="FF0000"/>
                </a:solidFill>
              </a:rPr>
              <a:t>R$ 35.288.017,82</a:t>
            </a:r>
          </a:p>
          <a:p>
            <a:pPr marL="114300" indent="0" fontAlgn="ctr">
              <a:buNone/>
            </a:pPr>
            <a:endParaRPr lang="pt-BR" sz="2600" b="1" dirty="0"/>
          </a:p>
          <a:p>
            <a:pPr marL="114300" indent="0" fontAlgn="ctr">
              <a:buNone/>
            </a:pPr>
            <a:endParaRPr lang="pt-BR" sz="2600" b="1" dirty="0"/>
          </a:p>
          <a:p>
            <a:pPr fontAlgn="ctr"/>
            <a:endParaRPr lang="pt-BR" sz="2600" b="1" dirty="0"/>
          </a:p>
          <a:p>
            <a:pPr fontAlgn="ctr"/>
            <a:endParaRPr lang="pt-BR" sz="2800" b="1" dirty="0">
              <a:solidFill>
                <a:srgbClr val="FF0000"/>
              </a:solidFill>
            </a:endParaRPr>
          </a:p>
          <a:p>
            <a:pPr fontAlgn="ctr"/>
            <a:endParaRPr lang="pt-BR" b="1" dirty="0"/>
          </a:p>
          <a:p>
            <a:pPr fontAlgn="ctr"/>
            <a:endParaRPr lang="pt-BR" b="1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11AAB98-542C-439D-B4DC-1CE1D39069C1}"/>
              </a:ext>
            </a:extLst>
          </p:cNvPr>
          <p:cNvSpPr/>
          <p:nvPr/>
        </p:nvSpPr>
        <p:spPr>
          <a:xfrm>
            <a:off x="939730" y="4969155"/>
            <a:ext cx="6480720" cy="172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Orçamento 2024                    R$42.613.785,25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				</a:t>
            </a:r>
            <a:r>
              <a:rPr lang="pt-BR" sz="2000" dirty="0">
                <a:solidFill>
                  <a:schemeClr val="tx1"/>
                </a:solidFill>
              </a:rPr>
              <a:t>(</a:t>
            </a:r>
            <a:r>
              <a:rPr lang="pt-BR" dirty="0">
                <a:solidFill>
                  <a:schemeClr val="tx1"/>
                </a:solidFill>
              </a:rPr>
              <a:t>RPPS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R$ 8.981.000,00)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  Orçamento 2025                   R$ 45.539.000,00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                                                                  (RPPS 8.659.000,00)</a:t>
            </a:r>
          </a:p>
          <a:p>
            <a:pPr algn="ctr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5623E6FD-1471-4CA1-AC71-0531D5D34864}"/>
              </a:ext>
            </a:extLst>
          </p:cNvPr>
          <p:cNvSpPr/>
          <p:nvPr/>
        </p:nvSpPr>
        <p:spPr>
          <a:xfrm>
            <a:off x="3707904" y="5179696"/>
            <a:ext cx="792088" cy="407823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8FFF76A-2A95-4DF8-AB03-5EA393D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9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B5365B06-BB3D-4F50-ADD2-B2622A34B016}"/>
              </a:ext>
            </a:extLst>
          </p:cNvPr>
          <p:cNvSpPr/>
          <p:nvPr/>
        </p:nvSpPr>
        <p:spPr>
          <a:xfrm>
            <a:off x="3771198" y="1570122"/>
            <a:ext cx="504056" cy="332634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6D6A510A-4165-4C8D-A2BB-53D68780B858}"/>
              </a:ext>
            </a:extLst>
          </p:cNvPr>
          <p:cNvSpPr/>
          <p:nvPr/>
        </p:nvSpPr>
        <p:spPr>
          <a:xfrm>
            <a:off x="3611991" y="2979591"/>
            <a:ext cx="504056" cy="332634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7C1A4A71-7399-457C-B762-277DFDB1D43B}"/>
              </a:ext>
            </a:extLst>
          </p:cNvPr>
          <p:cNvSpPr/>
          <p:nvPr/>
        </p:nvSpPr>
        <p:spPr>
          <a:xfrm>
            <a:off x="3707904" y="5833202"/>
            <a:ext cx="792088" cy="407823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0890456-6BCB-4BC8-B711-B3E993BE864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45466" y="3503086"/>
            <a:ext cx="32557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5809CF85-8815-43EC-B7EC-ADF575F09E88}"/>
              </a:ext>
            </a:extLst>
          </p:cNvPr>
          <p:cNvSpPr/>
          <p:nvPr/>
        </p:nvSpPr>
        <p:spPr>
          <a:xfrm>
            <a:off x="3660660" y="3899318"/>
            <a:ext cx="504056" cy="332634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11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7848872" cy="6048672"/>
          </a:xfrm>
        </p:spPr>
        <p:txBody>
          <a:bodyPr>
            <a:normAutofit/>
          </a:bodyPr>
          <a:lstStyle/>
          <a:p>
            <a:endParaRPr lang="pt-BR" sz="3600" b="1" dirty="0">
              <a:solidFill>
                <a:schemeClr val="tx1"/>
              </a:solidFill>
              <a:latin typeface="+mj-lt"/>
            </a:endParaRPr>
          </a:p>
          <a:p>
            <a:r>
              <a:rPr lang="pt-BR" sz="3600" b="1" dirty="0">
                <a:solidFill>
                  <a:schemeClr val="tx1"/>
                </a:solidFill>
                <a:latin typeface="+mj-lt"/>
              </a:rPr>
              <a:t>AÇÕES PROPOSTAS NA LOA 2024 – </a:t>
            </a:r>
          </a:p>
          <a:p>
            <a:r>
              <a:rPr lang="pt-BR" sz="3600" b="1" dirty="0">
                <a:solidFill>
                  <a:schemeClr val="tx1"/>
                </a:solidFill>
                <a:latin typeface="+mj-lt"/>
              </a:rPr>
              <a:t>Projeto nº 1.558 de 30 de Outubro de 2024 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  <a:p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endParaRPr lang="pt-BR" sz="10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pt-BR" sz="2800" b="1" dirty="0">
                <a:solidFill>
                  <a:schemeClr val="tx1"/>
                </a:solidFill>
                <a:latin typeface="+mj-lt"/>
              </a:rPr>
              <a:t> 01. Câmara de Vereadores – R$ 1.900.000,00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+mj-lt"/>
              </a:rPr>
              <a:t>1002- Ampliação, reforma e manutenção do imóvel legislativo..............................................................................................R$ 168.000,00</a:t>
            </a: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2109 - Manutenção das atividades leg. ................................R$ 1.632.000,00</a:t>
            </a: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2110 - Gestão Pública Eficaz e Transparente........................ R$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100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.000,00</a:t>
            </a:r>
          </a:p>
          <a:p>
            <a:pPr algn="just"/>
            <a:r>
              <a:rPr lang="pt-BR" sz="2600" dirty="0">
                <a:solidFill>
                  <a:schemeClr val="tx1"/>
                </a:solidFill>
                <a:latin typeface="Cooper Black" pitchFamily="18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287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604448" cy="4586064"/>
          </a:xfrm>
        </p:spPr>
        <p:txBody>
          <a:bodyPr>
            <a:normAutofit/>
          </a:bodyPr>
          <a:lstStyle/>
          <a:p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+mj-lt"/>
              </a:rPr>
              <a:t>02.Gabinete do Prefeito R$ 871.500,00</a:t>
            </a:r>
          </a:p>
          <a:p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2.1 Gabinete do Prefeito R$ 618.000,00</a:t>
            </a:r>
          </a:p>
          <a:p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endParaRPr lang="pt-BR" sz="2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+mj-lt"/>
              </a:rPr>
              <a:t>2002 – Manutenção das Atividades do Gabinete do Prefeito........ R$ 601.000,00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+mj-lt"/>
              </a:rPr>
              <a:t>2003 – Coordenadoria Municipal de Defesa Civil................................. R$ 15.000,00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+mj-lt"/>
              </a:rPr>
              <a:t>2004 – Coordenadoria da Mulher.................................................................. R$ 2.000,00</a:t>
            </a:r>
          </a:p>
          <a:p>
            <a:endParaRPr lang="pt-BR" dirty="0">
              <a:solidFill>
                <a:schemeClr val="tx1"/>
              </a:solidFill>
              <a:latin typeface="Cooper Black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616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24936" cy="518457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pt-BR" sz="3200" dirty="0">
                <a:solidFill>
                  <a:prstClr val="black"/>
                </a:solidFill>
                <a:latin typeface="Cooper Black" pitchFamily="18" charset="0"/>
                <a:ea typeface="+mn-ea"/>
                <a:cs typeface="+mn-cs"/>
              </a:rPr>
            </a:br>
            <a:br>
              <a:rPr lang="pt-BR" sz="3200" dirty="0">
                <a:solidFill>
                  <a:prstClr val="black"/>
                </a:solidFill>
                <a:latin typeface="Cooper Black" pitchFamily="18" charset="0"/>
                <a:ea typeface="+mn-ea"/>
                <a:cs typeface="+mn-cs"/>
              </a:rPr>
            </a:br>
            <a:br>
              <a:rPr lang="pt-BR" sz="3200" dirty="0">
                <a:solidFill>
                  <a:prstClr val="black"/>
                </a:solidFill>
                <a:latin typeface="Cooper Black" pitchFamily="18" charset="0"/>
                <a:ea typeface="+mn-ea"/>
                <a:cs typeface="+mn-cs"/>
              </a:rPr>
            </a:br>
            <a:r>
              <a:rPr lang="pt-BR" sz="2700" b="1" dirty="0">
                <a:solidFill>
                  <a:prstClr val="black"/>
                </a:solidFill>
                <a:ea typeface="+mn-ea"/>
                <a:cs typeface="+mn-cs"/>
              </a:rPr>
              <a:t>2.2 Gabinete do Vice - Prefeito</a:t>
            </a:r>
            <a:br>
              <a:rPr lang="pt-BR" sz="3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br>
              <a:rPr lang="pt-BR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200" dirty="0">
                <a:solidFill>
                  <a:prstClr val="black"/>
                </a:solidFill>
                <a:ea typeface="+mn-ea"/>
                <a:cs typeface="+mn-cs"/>
              </a:rPr>
              <a:t>2005 - Manutenção das Gabinete do Vice-Prefeito R$ ........................................155.000,00</a:t>
            </a:r>
            <a:br>
              <a:rPr lang="pt-BR" sz="22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sz="26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700" b="1" dirty="0">
                <a:solidFill>
                  <a:prstClr val="black"/>
                </a:solidFill>
                <a:ea typeface="+mn-ea"/>
                <a:cs typeface="+mn-cs"/>
              </a:rPr>
              <a:t>2.3 Unidade Central de Controle Interno – U.C.C.I</a:t>
            </a:r>
            <a:br>
              <a:rPr lang="pt-BR" sz="27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sz="3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200" dirty="0">
                <a:solidFill>
                  <a:prstClr val="black"/>
                </a:solidFill>
                <a:ea typeface="+mn-ea"/>
                <a:cs typeface="+mn-cs"/>
              </a:rPr>
              <a:t>2006 – Manutenção das Atividades da U.C.C.I ..........................................................R$ 68.500,00</a:t>
            </a:r>
            <a:br>
              <a:rPr lang="pt-BR" sz="22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sz="2600" dirty="0">
                <a:solidFill>
                  <a:prstClr val="black"/>
                </a:solidFill>
                <a:latin typeface="Cooper Black" pitchFamily="18" charset="0"/>
                <a:ea typeface="+mn-ea"/>
                <a:cs typeface="+mn-cs"/>
              </a:rPr>
            </a:br>
            <a:br>
              <a:rPr lang="pt-BR" sz="2600" dirty="0">
                <a:solidFill>
                  <a:prstClr val="black"/>
                </a:solidFill>
                <a:latin typeface="Cooper Black" pitchFamily="18" charset="0"/>
                <a:ea typeface="+mn-ea"/>
                <a:cs typeface="+mn-cs"/>
              </a:rPr>
            </a:br>
            <a:br>
              <a:rPr lang="pt-BR" sz="2800" dirty="0">
                <a:solidFill>
                  <a:prstClr val="black"/>
                </a:solidFill>
                <a:latin typeface="Cooper Black" pitchFamily="18" charset="0"/>
                <a:ea typeface="+mn-ea"/>
                <a:cs typeface="+mn-cs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691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742" y="764704"/>
            <a:ext cx="8136904" cy="3240360"/>
          </a:xfrm>
        </p:spPr>
        <p:txBody>
          <a:bodyPr>
            <a:normAutofit fontScale="9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pt-BR" sz="2800" b="1" dirty="0">
                <a:solidFill>
                  <a:prstClr val="black"/>
                </a:solidFill>
                <a:ea typeface="+mn-ea"/>
                <a:cs typeface="+mn-cs"/>
              </a:rPr>
              <a:t>       03. Secretaria Municipal da Administração </a:t>
            </a:r>
            <a:br>
              <a:rPr lang="pt-BR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800" b="1" dirty="0">
                <a:solidFill>
                  <a:prstClr val="black"/>
                </a:solidFill>
                <a:ea typeface="+mn-ea"/>
                <a:cs typeface="+mn-cs"/>
              </a:rPr>
              <a:t>                                  R$ 3.873.441,15 (recurso livre)</a:t>
            </a:r>
            <a:br>
              <a:rPr lang="pt-BR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800" b="1" dirty="0">
                <a:solidFill>
                  <a:prstClr val="black"/>
                </a:solidFill>
                <a:ea typeface="+mn-ea"/>
                <a:cs typeface="+mn-cs"/>
              </a:rPr>
              <a:t>                                  R$   2.959.000,00 (recurso do FPSM)</a:t>
            </a:r>
            <a:br>
              <a:rPr lang="pt-BR" sz="2800" b="1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sz="3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400" b="1" dirty="0">
                <a:solidFill>
                  <a:prstClr val="black"/>
                </a:solidFill>
                <a:ea typeface="+mn-ea"/>
                <a:cs typeface="+mn-cs"/>
              </a:rPr>
              <a:t>3.1 Secretaria Municipal da Administração</a:t>
            </a:r>
            <a:br>
              <a:rPr lang="pt-BR" sz="2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>2007-Manutenção das atividades da Sec. .......................................R$3616.297,47</a:t>
            </a:r>
            <a:b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>2009-Manutenção das atividades da Assistência Médica................  R$257.143,68</a:t>
            </a:r>
            <a:b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200" b="1" dirty="0">
                <a:solidFill>
                  <a:prstClr val="black"/>
                </a:solidFill>
                <a:ea typeface="+mn-ea"/>
                <a:cs typeface="+mn-cs"/>
              </a:rPr>
              <a:t>3.2 Fundo de Previdência Social do Município – FPSM </a:t>
            </a:r>
            <a:b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>2010- Manutenção das Atividades do FPSM..................................................R$ 2.959.000,00</a:t>
            </a:r>
            <a:b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98382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1" y="377280"/>
            <a:ext cx="8136904" cy="6480720"/>
          </a:xfrm>
        </p:spPr>
        <p:txBody>
          <a:bodyPr>
            <a:normAutofit fontScale="90000"/>
          </a:bodyPr>
          <a:lstStyle/>
          <a:p>
            <a:pPr algn="just"/>
            <a:br>
              <a:rPr lang="pt-BR" sz="3600" dirty="0"/>
            </a:br>
            <a:br>
              <a:rPr lang="pt-BR" sz="3600" dirty="0"/>
            </a:br>
            <a:br>
              <a:rPr lang="pt-BR" sz="3600" dirty="0"/>
            </a:br>
            <a:br>
              <a:rPr lang="pt-BR" sz="3600" dirty="0"/>
            </a:br>
            <a:br>
              <a:rPr lang="pt-BR" sz="3600" dirty="0"/>
            </a:br>
            <a:br>
              <a:rPr lang="pt-BR" sz="3600" dirty="0"/>
            </a:br>
            <a:br>
              <a:rPr lang="pt-BR" sz="3600" dirty="0"/>
            </a:br>
            <a:r>
              <a:rPr lang="pt-BR" sz="3100" b="1" dirty="0">
                <a:solidFill>
                  <a:schemeClr val="tx1"/>
                </a:solidFill>
              </a:rPr>
              <a:t>04 - </a:t>
            </a:r>
            <a:r>
              <a:rPr lang="pt-BR" sz="4000" b="1" dirty="0">
                <a:solidFill>
                  <a:schemeClr val="tx1"/>
                </a:solidFill>
              </a:rPr>
              <a:t>Secretaria</a:t>
            </a:r>
            <a:r>
              <a:rPr lang="pt-BR" sz="3100" b="1" dirty="0">
                <a:solidFill>
                  <a:schemeClr val="tx1"/>
                </a:solidFill>
              </a:rPr>
              <a:t> de Assistência Social, Cultura e Turismo R$ 2.280.680,00</a:t>
            </a:r>
            <a:br>
              <a:rPr lang="pt-BR" sz="36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4.1 Secretaria de Assistência Social, Cultura e Turismo R$ 790.500,00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2011-Manutenção das Atividades da Secretaria................................... R$ 614.000,00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2012-Manutenção das Atividades do Conselho Tutelar......................... R$ 176.500,00</a:t>
            </a:r>
            <a:br>
              <a:rPr lang="pt-BR" sz="2200" dirty="0">
                <a:solidFill>
                  <a:schemeClr val="tx1"/>
                </a:solidFill>
              </a:rPr>
            </a:b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4.2 Departamento de Cultura R$ 212.000,00</a:t>
            </a:r>
            <a:br>
              <a:rPr lang="pt-BR" sz="2700" b="1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2013-Manutenção do Grupo de Danças .................................................. R$ 60.000,00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2014-Manutenção das atividades do Coral Municipal............................. R$ 56.000,00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2015-Manutenção do Museu Histórico Municipal.................................... R$ 5.000,00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2016-Manutenção da Banda Municipal....................................................................... R$ 62.000,00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2152- Manutenção da biblioteca Pública Municipal ..............................R$ 16.000,00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2158- Manutenção das atividades da Cultura ...........................................................R$ 13.000,00</a:t>
            </a:r>
            <a:br>
              <a:rPr lang="pt-BR" sz="2200" dirty="0">
                <a:solidFill>
                  <a:schemeClr val="tx1"/>
                </a:solidFill>
              </a:rPr>
            </a:b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700" dirty="0">
                <a:solidFill>
                  <a:schemeClr val="tx1"/>
                </a:solidFill>
              </a:rPr>
              <a:t> </a:t>
            </a:r>
            <a:r>
              <a:rPr lang="pt-BR" sz="2700" b="1" dirty="0">
                <a:solidFill>
                  <a:schemeClr val="tx1"/>
                </a:solidFill>
              </a:rPr>
              <a:t>4.3 Departamento de Turismo R$ 6.000,00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2017-Desenvolvimento do Turismo........................................................................................... R$ 6.000,00</a:t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79" y="305481"/>
            <a:ext cx="8399962" cy="6533225"/>
          </a:xfrm>
        </p:spPr>
        <p:txBody>
          <a:bodyPr>
            <a:normAutofit fontScale="90000"/>
          </a:bodyPr>
          <a:lstStyle/>
          <a:p>
            <a:pPr algn="just"/>
            <a:br>
              <a:rPr lang="pt-BR" sz="2000" dirty="0"/>
            </a:br>
            <a:r>
              <a:rPr lang="pt-BR" sz="2700" b="1" dirty="0">
                <a:solidFill>
                  <a:schemeClr val="tx1"/>
                </a:solidFill>
              </a:rPr>
              <a:t>4.4 Departamento de Desporto R$ 37.000,00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2018-Manutenção das atividades do CMDE............................................ R$ 37.000,00 </a:t>
            </a:r>
            <a:br>
              <a:rPr lang="pt-BR" sz="1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4.5 Departamento de Eventos R$ 100.000,00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2019-Organização e subsídios a eventos oficiais................................... R$ 100.000,00 </a:t>
            </a:r>
            <a:br>
              <a:rPr lang="pt-BR" sz="1000" dirty="0">
                <a:solidFill>
                  <a:schemeClr val="tx1"/>
                </a:solidFill>
              </a:rPr>
            </a:br>
            <a:br>
              <a:rPr lang="pt-BR" sz="10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4.6 Fundo Municipal de Assistência Social R$ 1.111.180,00</a:t>
            </a:r>
            <a:br>
              <a:rPr lang="pt-BR" sz="3300" b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2020-Manutenção das atividades da assistência social........................................ R$ 333.000,00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2103-Serviço da proteção social especial  de média complexidade......................... R$ 2.420,00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2023-Benefícios eventuais..................................................................................................................................... R$ 45.000,00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2024-Manutenção das atividades do CRAS......................................................................................  R$ 448.100,00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2102-Serviço de proteção social básica.................................................................................................... R$ 200.000,00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2026-Orientação e apoio sócio familiar – </a:t>
            </a:r>
            <a:r>
              <a:rPr lang="pt-BR" sz="2000" dirty="0" err="1">
                <a:solidFill>
                  <a:schemeClr val="tx1"/>
                </a:solidFill>
              </a:rPr>
              <a:t>Oasf</a:t>
            </a:r>
            <a:r>
              <a:rPr lang="pt-BR" sz="2000" dirty="0">
                <a:solidFill>
                  <a:schemeClr val="tx1"/>
                </a:solidFill>
              </a:rPr>
              <a:t>.......................................................... R$12.000,00 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2104-Apoio a organização e gestão do SUAS  ........................................................R$16.000,00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2106-Apoio a organização e gestão do programa bolsa família................................................ R$ 48.610,00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2164- Manutenção das atividades Conselho mun. de Assist. Social ..........................................R$ 5050,00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1109-Ampliação e reforma do CRAS.........................................................................................................R$ 1.000,00 </a:t>
            </a:r>
            <a:br>
              <a:rPr lang="pt-BR" sz="1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4.7 Fundo Municipal da criança e do adolescente R$ 12.000,00</a:t>
            </a:r>
            <a:br>
              <a:rPr lang="pt-BR" sz="3100" b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2029-Custeio de projetos sociais.......................................................................................................... R$ 12.000,00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4.7 Fundo Municipal do Idoso......................................R$ 12.000,00</a:t>
            </a:r>
            <a:br>
              <a:rPr lang="pt-BR" sz="2700" b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2172 – Esta atividade tem por objetivo dar suporte ao F.M Idoso ...............................................R$ </a:t>
            </a:r>
            <a:r>
              <a:rPr lang="pt-BR" sz="1800" dirty="0">
                <a:solidFill>
                  <a:schemeClr val="tx1"/>
                </a:solidFill>
              </a:rPr>
              <a:t>12.000,00        </a:t>
            </a:r>
            <a:r>
              <a:rPr lang="pt-BR" sz="2700" b="1" dirty="0">
                <a:solidFill>
                  <a:schemeClr val="tx1"/>
                </a:solidFill>
              </a:rPr>
              <a:t>                          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2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8244408" cy="10166123"/>
          </a:xfrm>
        </p:spPr>
        <p:txBody>
          <a:bodyPr>
            <a:normAutofit fontScale="90000"/>
          </a:bodyPr>
          <a:lstStyle/>
          <a:p>
            <a:pPr algn="just"/>
            <a:br>
              <a:rPr lang="pt-BR" sz="2900" b="1" dirty="0"/>
            </a:br>
            <a:br>
              <a:rPr lang="pt-BR" sz="2900" b="1" dirty="0"/>
            </a:br>
            <a:r>
              <a:rPr lang="pt-BR" sz="2200" b="1" dirty="0">
                <a:solidFill>
                  <a:schemeClr val="tx1"/>
                </a:solidFill>
              </a:rPr>
              <a:t>05 Secretaria da Fazenda e Planejamento </a:t>
            </a:r>
            <a:r>
              <a:rPr lang="pt-BR" sz="2700" b="1" dirty="0">
                <a:solidFill>
                  <a:schemeClr val="tx1"/>
                </a:solidFill>
              </a:rPr>
              <a:t>R</a:t>
            </a:r>
            <a:r>
              <a:rPr lang="pt-BR" sz="2200" b="1" dirty="0">
                <a:solidFill>
                  <a:schemeClr val="tx1"/>
                </a:solidFill>
              </a:rPr>
              <a:t>$ 1.191.414,76</a:t>
            </a:r>
            <a:br>
              <a:rPr lang="pt-BR" sz="22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5.1 Secretaria da Fazenda e Planejamento</a:t>
            </a:r>
            <a:br>
              <a:rPr lang="pt-BR" sz="2000" b="1" dirty="0">
                <a:solidFill>
                  <a:schemeClr val="tx1"/>
                </a:solidFill>
              </a:rPr>
            </a:b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2031-Manutenção das atividades da secretaria................................................................ R$ 1.191.414,76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200" b="1" dirty="0">
                <a:solidFill>
                  <a:schemeClr val="tx1"/>
                </a:solidFill>
              </a:rPr>
              <a:t>06 Secretaria de Agricultura, Fomento Econômico e Meio Ambiente     R$ 3.124.821,97 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6.1 Secretaria de Agricultura, Fomento Econômico e Meio Ambiente</a:t>
            </a:r>
            <a:r>
              <a:rPr lang="pt-BR" sz="2000" dirty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 ............</a:t>
            </a:r>
            <a:r>
              <a:rPr lang="pt-BR" sz="2000" b="1" dirty="0">
                <a:solidFill>
                  <a:schemeClr val="tx1"/>
                </a:solidFill>
              </a:rPr>
              <a:t>R$ 2.947.000,00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2032-Manutenção das atividades da secretaria.......................................................................... R$ 1.103.000,00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2144-Recuperação do Solo.................................................................................................................................R$ 100.000,00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2155- Programa Horas máquinas ...................................................................................................R$ 150.000,00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2034-Manutenção do horto municipal...................................................................................................... R$ 16.000,00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2035-Manutenção e conservação de veículos e equipamentos da SMAFE..................R$ 501.000,00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6.2 Fundo Rotativo Municipal Estrela Velha – FRAMEV R$ 149.643,32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2037-Fundo rotativo agropecuário municipal Estrela Velha....................................... R$120.000,00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2036-Aquisição de sementes para sistema troca </a:t>
            </a:r>
            <a:r>
              <a:rPr lang="pt-BR" sz="2000" dirty="0" err="1">
                <a:solidFill>
                  <a:schemeClr val="tx1"/>
                </a:solidFill>
              </a:rPr>
              <a:t>troca</a:t>
            </a:r>
            <a:r>
              <a:rPr lang="pt-BR" sz="2000" dirty="0">
                <a:solidFill>
                  <a:schemeClr val="tx1"/>
                </a:solidFill>
              </a:rPr>
              <a:t>................................................ R$ 29.643,32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6.3 Fundo Municipal do Meio Ambiente.............................. R$ 28.178,65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2038-Fundo Municipal do Meio Ambiente.................................................................. R$ 28.178,65</a:t>
            </a:r>
            <a:br>
              <a:rPr lang="pt-BR" b="1" dirty="0">
                <a:solidFill>
                  <a:schemeClr val="tx1"/>
                </a:solidFill>
              </a:rPr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036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2950</TotalTime>
  <Words>317</Words>
  <Application>Microsoft Office PowerPoint</Application>
  <PresentationFormat>Apresentação na tela (4:3)</PresentationFormat>
  <Paragraphs>74</Paragraphs>
  <Slides>21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Cooper Black</vt:lpstr>
      <vt:lpstr>Franklin Gothic Book</vt:lpstr>
      <vt:lpstr>Adjacência</vt:lpstr>
      <vt:lpstr>Worksheet</vt:lpstr>
      <vt:lpstr>Planilha do Microsoft Excel</vt:lpstr>
      <vt:lpstr> AUDIÊNCIA PÚBLICA LEI ORÇAMENTÁRIA ANUAL/ 2025 </vt:lpstr>
      <vt:lpstr>Apresentação do PowerPoint</vt:lpstr>
      <vt:lpstr>Apresentação do PowerPoint</vt:lpstr>
      <vt:lpstr>Apresentação do PowerPoint</vt:lpstr>
      <vt:lpstr>   2.2 Gabinete do Vice - Prefeito   2005 - Manutenção das Gabinete do Vice-Prefeito R$ ........................................155.000,00   2.3 Unidade Central de Controle Interno – U.C.C.I  2006 – Manutenção das Atividades da U.C.C.I ..........................................................R$ 68.500,00    </vt:lpstr>
      <vt:lpstr>       03. Secretaria Municipal da Administração                                    R$ 3.873.441,15 (recurso livre)                                   R$   2.959.000,00 (recurso do FPSM)  3.1 Secretaria Municipal da Administração 2007-Manutenção das atividades da Sec. .......................................R$3616.297,47 2009-Manutenção das atividades da Assistência Médica................  R$257.143,68  3.2 Fundo de Previdência Social do Município – FPSM  2010- Manutenção das Atividades do FPSM..................................................R$ 2.959.000,00 </vt:lpstr>
      <vt:lpstr>       04 - Secretaria de Assistência Social, Cultura e Turismo R$ 2.280.680,00 4.1 Secretaria de Assistência Social, Cultura e Turismo R$ 790.500,00  2011-Manutenção das Atividades da Secretaria................................... R$ 614.000,00 2012-Manutenção das Atividades do Conselho Tutelar......................... R$ 176.500,00  4.2 Departamento de Cultura R$ 212.000,00 2013-Manutenção do Grupo de Danças .................................................. R$ 60.000,00 2014-Manutenção das atividades do Coral Municipal............................. R$ 56.000,00 2015-Manutenção do Museu Histórico Municipal.................................... R$ 5.000,00 2016-Manutenção da Banda Municipal....................................................................... R$ 62.000,00 2152- Manutenção da biblioteca Pública Municipal ..............................R$ 16.000,00 2158- Manutenção das atividades da Cultura ...........................................................R$ 13.000,00   4.3 Departamento de Turismo R$ 6.000,00 2017-Desenvolvimento do Turismo........................................................................................... R$ 6.000,00 </vt:lpstr>
      <vt:lpstr> 4.4 Departamento de Desporto R$ 37.000,00 2018-Manutenção das atividades do CMDE............................................ R$ 37.000,00   4.5 Departamento de Eventos R$ 100.000,00 2019-Organização e subsídios a eventos oficiais................................... R$ 100.000,00   4.6 Fundo Municipal de Assistência Social R$ 1.111.180,00 2020-Manutenção das atividades da assistência social........................................ R$ 333.000,00 2103-Serviço da proteção social especial  de média complexidade......................... R$ 2.420,00 2023-Benefícios eventuais..................................................................................................................................... R$ 45.000,00 2024-Manutenção das atividades do CRAS......................................................................................  R$ 448.100,00 2102-Serviço de proteção social básica.................................................................................................... R$ 200.000,00 2026-Orientação e apoio sócio familiar – Oasf.......................................................... R$12.000,00  2104-Apoio a organização e gestão do SUAS  ........................................................R$16.000,00 2106-Apoio a organização e gestão do programa bolsa família................................................ R$ 48.610,00 2164- Manutenção das atividades Conselho mun. de Assist. Social ..........................................R$ 5050,00 1109-Ampliação e reforma do CRAS.........................................................................................................R$ 1.000,00   4.7 Fundo Municipal da criança e do adolescente R$ 12.000,00 2029-Custeio de projetos sociais.......................................................................................................... R$ 12.000,00  4.7 Fundo Municipal do Idoso......................................R$ 12.000,00 2172 – Esta atividade tem por objetivo dar suporte ao F.M Idoso ...............................................R$ 12.000,00                                  </vt:lpstr>
      <vt:lpstr>  05 Secretaria da Fazenda e Planejamento R$ 1.191.414,76 5.1 Secretaria da Fazenda e Planejamento  2031-Manutenção das atividades da secretaria................................................................ R$ 1.191.414,76   06 Secretaria de Agricultura, Fomento Econômico e Meio Ambiente     R$ 3.124.821,97  6.1 Secretaria de Agricultura, Fomento Econômico e Meio Ambiente............................................................................................................................................. ............R$ 2.947.000,00 2032-Manutenção das atividades da secretaria.......................................................................... R$ 1.103.000,00 2144-Recuperação do Solo.................................................................................................................................R$ 100.000,00 2155- Programa Horas máquinas ...................................................................................................R$ 150.000,00 2034-Manutenção do horto municipal...................................................................................................... R$ 16.000,00 2035-Manutenção e conservação de veículos e equipamentos da SMAFE..................R$ 501.000,00  6.2 Fundo Rotativo Municipal Estrela Velha – FRAMEV R$ 149.643,32 2037-Fundo rotativo agropecuário municipal Estrela Velha....................................... R$120.000,00 2036-Aquisição de sementes para sistema troca troca................................................ R$ 29.643,32  6.3 Fundo Municipal do Meio Ambiente.............................. R$ 28.178,65 2038-Fundo Municipal do Meio Ambiente.................................................................. R$ 28.178,65    </vt:lpstr>
      <vt:lpstr>       07 Secretaria de Obras, Serviços Públicos e Trânsito 7.1 Secretaria de Obras, Serviços Públicos e Trânsito R$ 8.086.464,02  2039-Manutenção atividades desenvolvimento da Smospt.................................................R$ 2.650.000,00  2040-Manutenção de veículos maquinas  e equipamentos  da Smospt......................... R$ 1.201.000,00 2041-Manutenção de prédios públicos................................................................................................... R$ 131.000,00 2043-Manutenção e conservação de vias públicas....................................................................... R$ 750.000,00 2044-Manutenção do Semae......................................................................................................... R$ 172.000,00 2045-Manutenção e conservação de iluminação pública......................................................... R$ 301.000,00 1010-Pavimentação de vias públicas.................................................................................. R$ 405.250,00 1016- Construção de praças Publicas.......................................................................................................R$ 300.000,00 1104- Implantação do Sistema de videomonitoramento.........................................................R$ 100.000,00  2151 – Amortização de Dívidas.................................................................................................................R$ 1.220.000,00 2173- Manutenção financeira de recursos hídricos.................................................................R$ 1.070.864,02 2173- Manutenção financeira do fundo especial do Petróleo...............................................R$ 283.000,00 2174- Manutenção dos recursos Cide..............................................................................................................R$ 7.300,00        </vt:lpstr>
      <vt:lpstr>  08  Secretaria da Educação.......................... R$ 7.739.878,10 8.1 Secretaria da Educação.............................................. R$ 3.132.625,00 2047-Manutenção das atividades da Secretaria da Educação.................................... R$ 2.078.000,00 2049-Manutenção e conservação do transporte escolar...................................................... R$ 515.000,00 2051-Aquisição de merenda escolar............................................................................................................ R$ 200.000,00 2101-Aquisição de merenda escolar para educação especial......................................... R$ 2.625,00 2161- Aquisição de merenda escolar para Creche........................................R$ 17.000,00 2162- Aquisição de merenda escolar para Pré Escola.............................R$ 16.500,00 2163- Aquisição de merenda escolar para Ensino Fundamental .............................R$ 30.500,00 2123 – Manutenção e desenvolvimento do ensino................................................................................R$ 191.000,00 2168- Incentivar a criação de matrículas em tempo integral, Meta 6 PNE ............................R$ 82.000,00  8.2 Educação Infantil – MDE 25%.................................... R$294.500,00 2053-Manutenção das atividades da educação infantil..................................................................... R$ 294.500,00  8.3 Ensino Fund. – MDE 25%..........................  R$ 573.000,00 2160- Manutenção das Atividades do Ensino Fundamental ........................................................R$ 246.000,00 2055-Manutenção e conservação do transporte escolar....................................................  R$ 120.000,00 1061 – Manutenção laboratórios de Informática.......................................................................................R$ 26.000,00 2056-Manutenção e conservação de prédios escolares.................................................................... R$ 81.000,00 2059-Educação compensatória alunos excepcionais........................................................................ R$ 100.000,00     </vt:lpstr>
      <vt:lpstr>Apresentação do PowerPoint</vt:lpstr>
      <vt:lpstr>09 Secretaria de Saúde R$ 7.074.800,00  09.01 Fundo da Saúde Recursos Estaduais         R$418.300,00</vt:lpstr>
      <vt:lpstr> 9.2 Fundo Municipal da Saúde –ASPS..................... R$ 5.390.250,00 2080- Manutenção das Atividades da Saúde......................................................................................R$ 2.261.000,00 2081-Atenção Básica – PACs- Esf-Municipal ..........................................................................................R$ 162.000,00 2082 – Manutenção das Atividades do Conselho Municipal.............................................................R$ 2.500,00 2083- Assistência farmacêutica – municipal....................................................R$ 170.000,00 2084 – Assistência farmacêutica – med. Especiais.........................................  R$ 50.000,00 2085- Participação no Consórcio Intermunicipal de Saúde .......................................................R$ 330.000,00 2086- Manutenção das Unidades Basicas de Saúde.............................................................................R$ 16.000,00 2088- Manutenção da Assistência médica e odontológica......................R$ 2.751.000,00 2157- Práticas Integrativas e Complementares PICS .........................................................................R$ 10.000,00</vt:lpstr>
      <vt:lpstr> 9.4 Fundo Municipal da Saúde – Recursos Federais               R$ 1.341.000,00  2159- Gestão do SUS - Piso da Enfermagem ..................................................................R$ 5.000,00 2090- Atenção Básica PCS Federal ..................................................................................R$ 295.000,00 2092- Atenção Básica – ESF Federal.................................................R$ 407.000,00 2093 – Saúde Bucal...................................................................................  R$ 84.000,00 2079- Vigilância em Saúde/ Vigilância sanitária............................R$ 25.000,00 2066- Vigilância em Saúde teto financeiro .....................................R$ 34.000,00 2067 – Assistência Farmacêutica federal..........................................R$ 23.000,00 2068- Custeio Qualificar .........................................................................R$ 24.000,00 2072 – Sistema Unico Saude Sus/Mac................................................R$ 70.000,00 2170- Incentivo Financeiro APS e EAP..............................................R$ 761.000,00 2171- Atividade suporte ao SUS digital...............................................R$ 20.000,00     </vt:lpstr>
      <vt:lpstr>Apresentação do PowerPoint</vt:lpstr>
      <vt:lpstr>Apresentação do PowerPoint</vt:lpstr>
      <vt:lpstr>Apresentação do PowerPoint</vt:lpstr>
      <vt:lpstr>INVESTIMENTOS RPPS https://rpps.estrelavelha.rs.gov.br/portal/relatorios-economicos-financeiros/</vt:lpstr>
      <vt:lpstr>Dados da dívida Pública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LEI ORÇAMENTÁRIA ANUAL/ 2018</dc:title>
  <dc:creator>Usuário</dc:creator>
  <cp:lastModifiedBy>User</cp:lastModifiedBy>
  <cp:revision>202</cp:revision>
  <cp:lastPrinted>2023-11-20T19:15:41Z</cp:lastPrinted>
  <dcterms:created xsi:type="dcterms:W3CDTF">2017-11-17T17:17:11Z</dcterms:created>
  <dcterms:modified xsi:type="dcterms:W3CDTF">2024-12-02T13:46:55Z</dcterms:modified>
</cp:coreProperties>
</file>