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5" r:id="rId12"/>
    <p:sldId id="276" r:id="rId13"/>
    <p:sldId id="277" r:id="rId14"/>
    <p:sldId id="278" r:id="rId15"/>
    <p:sldId id="284" r:id="rId16"/>
    <p:sldId id="281" r:id="rId17"/>
    <p:sldId id="283" r:id="rId18"/>
    <p:sldId id="282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EBEE4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DOCS%202022\Audi&#234;ncia%20LOA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User\Documents\DOCS%202021\Audi&#234;ncia%20LO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Representação gráfica LOA 2022</a:t>
            </a:r>
          </a:p>
        </c:rich>
      </c:tx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5268821141085331"/>
          <c:y val="0.11202662454329501"/>
          <c:w val="0.34731178858914669"/>
          <c:h val="0.83306781139340735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/>
              <a:t>Representação</a:t>
            </a:r>
            <a:r>
              <a:rPr lang="en-US" dirty="0"/>
              <a:t> </a:t>
            </a:r>
            <a:r>
              <a:rPr lang="en-US" dirty="0" err="1"/>
              <a:t>gráfica</a:t>
            </a:r>
            <a:r>
              <a:rPr lang="en-US" dirty="0"/>
              <a:t> LOA 2023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B-677D-48DF-8FB2-427DA9EA8A63}"/>
              </c:ext>
            </c:extLst>
          </c:dPt>
          <c:dPt>
            <c:idx val="1"/>
            <c:bubble3D val="0"/>
            <c:spPr>
              <a:solidFill>
                <a:schemeClr val="accent5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A-677D-48DF-8FB2-427DA9EA8A63}"/>
              </c:ext>
            </c:extLst>
          </c:dPt>
          <c:dPt>
            <c:idx val="2"/>
            <c:bubble3D val="0"/>
            <c:spPr>
              <a:solidFill>
                <a:srgbClr val="FEBEE4"/>
              </a:solidFill>
            </c:spPr>
            <c:extLst>
              <c:ext xmlns:c16="http://schemas.microsoft.com/office/drawing/2014/chart" uri="{C3380CC4-5D6E-409C-BE32-E72D297353CC}">
                <c16:uniqueId val="{00000001-677D-48DF-8FB2-427DA9EA8A63}"/>
              </c:ext>
            </c:extLst>
          </c:dPt>
          <c:dPt>
            <c:idx val="3"/>
            <c:bubble3D val="0"/>
            <c:spPr>
              <a:solidFill>
                <a:schemeClr val="accent3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677D-48DF-8FB2-427DA9EA8A63}"/>
              </c:ext>
            </c:extLst>
          </c:dPt>
          <c:dPt>
            <c:idx val="5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677D-48DF-8FB2-427DA9EA8A63}"/>
              </c:ext>
            </c:extLst>
          </c:dPt>
          <c:dPt>
            <c:idx val="6"/>
            <c:bubble3D val="0"/>
            <c:spPr>
              <a:solidFill>
                <a:srgbClr val="92D050"/>
              </a:solidFill>
              <a:ln>
                <a:solidFill>
                  <a:srgbClr val="00B05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677D-48DF-8FB2-427DA9EA8A63}"/>
              </c:ext>
            </c:extLst>
          </c:dPt>
          <c:dPt>
            <c:idx val="8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4-677D-48DF-8FB2-427DA9EA8A63}"/>
              </c:ext>
            </c:extLst>
          </c:dPt>
          <c:dPt>
            <c:idx val="9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677D-48DF-8FB2-427DA9EA8A63}"/>
              </c:ext>
            </c:extLst>
          </c:dPt>
          <c:dPt>
            <c:idx val="10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6-677D-48DF-8FB2-427DA9EA8A63}"/>
              </c:ext>
            </c:extLst>
          </c:dPt>
          <c:dPt>
            <c:idx val="11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7-677D-48DF-8FB2-427DA9EA8A6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Secretarias!$A$4:$A$15</c:f>
              <c:strCache>
                <c:ptCount val="12"/>
                <c:pt idx="0">
                  <c:v>Câmara Vereadores</c:v>
                </c:pt>
                <c:pt idx="1">
                  <c:v>Gabinete do prefeito, vice CI</c:v>
                </c:pt>
                <c:pt idx="2">
                  <c:v>Sec. Administração</c:v>
                </c:pt>
                <c:pt idx="3">
                  <c:v>Administração RPPS</c:v>
                </c:pt>
                <c:pt idx="4">
                  <c:v>Sec. Assistencia Social Cultura e Turismo</c:v>
                </c:pt>
                <c:pt idx="5">
                  <c:v>Sec. Fazenda</c:v>
                </c:pt>
                <c:pt idx="6">
                  <c:v>Sec. Agricultura Fomento Economico</c:v>
                </c:pt>
                <c:pt idx="7">
                  <c:v>Sec. Obras</c:v>
                </c:pt>
                <c:pt idx="8">
                  <c:v>Sec. Educação</c:v>
                </c:pt>
                <c:pt idx="9">
                  <c:v>Sec. Saúde</c:v>
                </c:pt>
                <c:pt idx="10">
                  <c:v>Reserva contingência (Livre)</c:v>
                </c:pt>
                <c:pt idx="11">
                  <c:v>Reserva contingência (RPPS)</c:v>
                </c:pt>
              </c:strCache>
            </c:strRef>
          </c:cat>
          <c:val>
            <c:numRef>
              <c:f>Secretarias!$B$4:$B$15</c:f>
              <c:numCache>
                <c:formatCode>#,##0.00</c:formatCode>
                <c:ptCount val="12"/>
                <c:pt idx="0" formatCode="_(* #,##0.00_);_(* \(#,##0.00\);_(* &quot;-&quot;??_);_(@_)">
                  <c:v>1550000</c:v>
                </c:pt>
                <c:pt idx="1">
                  <c:v>926000</c:v>
                </c:pt>
                <c:pt idx="2">
                  <c:v>2696500</c:v>
                </c:pt>
                <c:pt idx="3" formatCode="_(* #,##0.00_);_(* \(#,##0.00\);_(* &quot;-&quot;??_);_(@_)">
                  <c:v>4380000</c:v>
                </c:pt>
                <c:pt idx="4" formatCode="_(* #,##0.00_);_(* \(#,##0.00\);_(* &quot;-&quot;??_);_(@_)">
                  <c:v>2006800</c:v>
                </c:pt>
                <c:pt idx="5" formatCode="_(* #,##0.00_);_(* \(#,##0.00\);_(* &quot;-&quot;??_);_(@_)">
                  <c:v>988398.76</c:v>
                </c:pt>
                <c:pt idx="6" formatCode="_(* #,##0.00_);_(* \(#,##0.00\);_(* &quot;-&quot;??_);_(@_)">
                  <c:v>1639500</c:v>
                </c:pt>
                <c:pt idx="7" formatCode="_(* #,##0.00_);_(* \(#,##0.00\);_(* &quot;-&quot;??_);_(@_)">
                  <c:v>5125000</c:v>
                </c:pt>
                <c:pt idx="8" formatCode="_(* #,##0.00_);_(* \(#,##0.00\);_(* &quot;-&quot;??_);_(@_)">
                  <c:v>6219500</c:v>
                </c:pt>
                <c:pt idx="9" formatCode="_(* #,##0.00_);_(* \(#,##0.00\);_(* &quot;-&quot;??_);_(@_)">
                  <c:v>6864000</c:v>
                </c:pt>
                <c:pt idx="10" formatCode="_(* #,##0.00_);_(* \(#,##0.00\);_(* &quot;-&quot;??_);_(@_)">
                  <c:v>454301.24</c:v>
                </c:pt>
                <c:pt idx="11" formatCode="_(* #,##0.00_);_(* \(#,##0.00\);_(* &quot;-&quot;??_);_(@_)">
                  <c:v>4150000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7D-48DF-8FB2-427DA9EA8A6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606320780525186"/>
          <c:y val="0.1110925925925926"/>
          <c:w val="0.31452984003737106"/>
          <c:h val="0.70369437153689118"/>
        </c:manualLayout>
      </c:layout>
      <c:overlay val="0"/>
      <c:txPr>
        <a:bodyPr/>
        <a:lstStyle/>
        <a:p>
          <a:pPr>
            <a:defRPr sz="12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0035170603674536"/>
          <c:y val="0.23037037037037036"/>
          <c:w val="0.46177777777777779"/>
          <c:h val="0.7696296296296296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2.8036745406824146E-2"/>
          <c:y val="0.13560471607715699"/>
          <c:w val="0.35014409448818895"/>
          <c:h val="0.23826167562388034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29FC7EF-C825-42EB-BAC4-9D2EA8208343}" type="datetimeFigureOut">
              <a:rPr lang="pt-BR" smtClean="0"/>
              <a:t>28/11/2022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21625" y="908720"/>
            <a:ext cx="8496944" cy="504056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pt-BR" sz="6700" dirty="0">
                <a:latin typeface="Cooper Black" pitchFamily="18" charset="0"/>
              </a:rPr>
            </a:br>
            <a:r>
              <a:rPr lang="pt-BR" sz="6200" b="1" dirty="0">
                <a:latin typeface="Cooper Black" pitchFamily="18" charset="0"/>
              </a:rPr>
              <a:t>AUDIÊNCIA PÚBLICA</a:t>
            </a:r>
            <a:br>
              <a:rPr lang="pt-BR" sz="6200" b="1" dirty="0">
                <a:latin typeface="Cooper Black" pitchFamily="18" charset="0"/>
              </a:rPr>
            </a:br>
            <a:r>
              <a:rPr lang="pt-BR" sz="6200" b="1" dirty="0">
                <a:latin typeface="Cooper Black" pitchFamily="18" charset="0"/>
              </a:rPr>
              <a:t>LEI ORÇAMENTÁRIA ANUAL/ 2023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5504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-171400"/>
            <a:ext cx="8244408" cy="10166123"/>
          </a:xfrm>
        </p:spPr>
        <p:txBody>
          <a:bodyPr>
            <a:normAutofit fontScale="90000"/>
          </a:bodyPr>
          <a:lstStyle/>
          <a:p>
            <a:pPr algn="just"/>
            <a:br>
              <a:rPr lang="pt-BR" sz="2900" b="1" dirty="0"/>
            </a:br>
            <a:br>
              <a:rPr lang="pt-BR" sz="2900" b="1" dirty="0"/>
            </a:br>
            <a:r>
              <a:rPr lang="pt-BR" sz="2200" b="1" dirty="0">
                <a:solidFill>
                  <a:schemeClr val="tx1"/>
                </a:solidFill>
              </a:rPr>
              <a:t>05 Secretaria da Fazenda e Planejamento </a:t>
            </a:r>
            <a:r>
              <a:rPr lang="pt-BR" sz="2700" b="1" dirty="0">
                <a:solidFill>
                  <a:schemeClr val="tx1"/>
                </a:solidFill>
              </a:rPr>
              <a:t>R</a:t>
            </a:r>
            <a:r>
              <a:rPr lang="pt-BR" sz="2200" b="1" dirty="0">
                <a:solidFill>
                  <a:schemeClr val="tx1"/>
                </a:solidFill>
              </a:rPr>
              <a:t>$ 988.398,76</a:t>
            </a:r>
            <a:br>
              <a:rPr lang="pt-BR" sz="2200" b="1" dirty="0">
                <a:solidFill>
                  <a:schemeClr val="tx1"/>
                </a:solidFill>
              </a:rPr>
            </a:br>
            <a:r>
              <a:rPr lang="pt-BR" sz="2000" b="1" dirty="0">
                <a:solidFill>
                  <a:schemeClr val="tx1"/>
                </a:solidFill>
              </a:rPr>
              <a:t>5.1 Secretaria da Fazenda e Planejamento</a:t>
            </a:r>
            <a:br>
              <a:rPr lang="pt-BR" sz="2000" b="1" dirty="0">
                <a:solidFill>
                  <a:schemeClr val="tx1"/>
                </a:solidFill>
              </a:rPr>
            </a:b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2031-Manutenção das atividades da secretaria................................................................ R$ 988.398,76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200" b="1" dirty="0">
                <a:solidFill>
                  <a:schemeClr val="tx1"/>
                </a:solidFill>
              </a:rPr>
              <a:t>06 Secretaria de Agricultura, Fomento Econômico e Meio Ambiente     R$ 1.639.500,00 </a:t>
            </a: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000" b="1" dirty="0">
                <a:solidFill>
                  <a:schemeClr val="tx1"/>
                </a:solidFill>
              </a:rPr>
              <a:t>6.1 Secretaria de Agricultura, Fomento Econômico e Meio Ambiente</a:t>
            </a:r>
            <a:r>
              <a:rPr lang="pt-BR" sz="2000" dirty="0">
                <a:solidFill>
                  <a:schemeClr val="tx1"/>
                </a:solidFill>
              </a:rPr>
              <a:t>............................................................................................................................................. ............</a:t>
            </a:r>
            <a:r>
              <a:rPr lang="pt-BR" sz="2000" b="1" dirty="0">
                <a:solidFill>
                  <a:schemeClr val="tx1"/>
                </a:solidFill>
              </a:rPr>
              <a:t>R$ 1.639.500,00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2032-Manutenção das atividades da secretaria.......................................................................... R$ 863.000,00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2144-Recuperação do Solo.................................................................................................................................R$ 150.000,00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2034-Manutenção do horto municipal......................................................................................................... R$ 7.500,00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2035-Manutenção e conservação de veículos e equipamentos da SMAFE.................. R$ 472.000,00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b="1" dirty="0">
                <a:solidFill>
                  <a:schemeClr val="tx1"/>
                </a:solidFill>
              </a:rPr>
              <a:t>6.2 Fundo Rotativo Municipal Estrela Velha – FRAMEV R$ 130.000,00</a:t>
            </a: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2037-Fundo rotativo agropecuário municipal Estrela Velha....................................... R$110.000,00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2036-Aquisição de sementes para sistema troca </a:t>
            </a:r>
            <a:r>
              <a:rPr lang="pt-BR" sz="2000" dirty="0" err="1">
                <a:solidFill>
                  <a:schemeClr val="tx1"/>
                </a:solidFill>
              </a:rPr>
              <a:t>troca</a:t>
            </a:r>
            <a:r>
              <a:rPr lang="pt-BR" sz="2000" dirty="0">
                <a:solidFill>
                  <a:schemeClr val="tx1"/>
                </a:solidFill>
              </a:rPr>
              <a:t>................................................ R$ 20.000,00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b="1" dirty="0">
                <a:solidFill>
                  <a:schemeClr val="tx1"/>
                </a:solidFill>
              </a:rPr>
              <a:t>6.3 Fundo Municipal do Meio Ambiente.............................. R$ 17.000,00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2038-Fundo Municipal do Meio Ambiente.................................................................. R$ 17.000,00</a:t>
            </a:r>
            <a:br>
              <a:rPr lang="pt-BR" b="1" dirty="0">
                <a:solidFill>
                  <a:schemeClr val="tx1"/>
                </a:solidFill>
              </a:rPr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8036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4" y="6453336"/>
            <a:ext cx="8226192" cy="2419234"/>
          </a:xfrm>
        </p:spPr>
        <p:txBody>
          <a:bodyPr>
            <a:normAutofit fontScale="90000"/>
          </a:bodyPr>
          <a:lstStyle/>
          <a:p>
            <a:pPr algn="just">
              <a:spcAft>
                <a:spcPts val="600"/>
              </a:spcAft>
            </a:pPr>
            <a:br>
              <a:rPr lang="pt-BR" sz="3100" b="1" dirty="0"/>
            </a:br>
            <a:br>
              <a:rPr lang="pt-BR" sz="3100" b="1" dirty="0"/>
            </a:br>
            <a:br>
              <a:rPr lang="pt-BR" sz="3100" b="1" dirty="0"/>
            </a:br>
            <a:br>
              <a:rPr lang="pt-BR" sz="3100" b="1" dirty="0"/>
            </a:br>
            <a:br>
              <a:rPr lang="pt-BR" sz="3100" b="1" dirty="0"/>
            </a:br>
            <a:br>
              <a:rPr lang="pt-BR" sz="3100" b="1" dirty="0"/>
            </a:br>
            <a:br>
              <a:rPr lang="pt-BR" sz="3100" b="1" dirty="0"/>
            </a:br>
            <a:r>
              <a:rPr lang="pt-BR" sz="2200" b="1" dirty="0">
                <a:solidFill>
                  <a:schemeClr val="tx1"/>
                </a:solidFill>
              </a:rPr>
              <a:t>07 Secretaria de Obras, Serviços Públicos e Trânsito....................................................R$ 5.125.000,00</a:t>
            </a:r>
            <a:br>
              <a:rPr lang="pt-BR" sz="2200" b="1" dirty="0">
                <a:solidFill>
                  <a:schemeClr val="tx1"/>
                </a:solidFill>
              </a:rPr>
            </a:br>
            <a:r>
              <a:rPr lang="pt-BR" sz="2200" b="1" dirty="0">
                <a:solidFill>
                  <a:schemeClr val="tx1"/>
                </a:solidFill>
              </a:rPr>
              <a:t>7.1 Secretaria de Obras, Serviços Públicos e Trânsito R$ 5.125.000,00</a:t>
            </a:r>
            <a:br>
              <a:rPr lang="pt-BR" sz="2200" b="1" dirty="0">
                <a:solidFill>
                  <a:schemeClr val="tx1"/>
                </a:solidFill>
              </a:rPr>
            </a:br>
            <a:br>
              <a:rPr lang="pt-BR" sz="22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2039-Manutenção atividades desenvolvimento da </a:t>
            </a:r>
            <a:r>
              <a:rPr lang="pt-BR" sz="2000" dirty="0" err="1">
                <a:solidFill>
                  <a:schemeClr val="tx1"/>
                </a:solidFill>
              </a:rPr>
              <a:t>Smospt</a:t>
            </a:r>
            <a:r>
              <a:rPr lang="pt-BR" sz="2000" dirty="0">
                <a:solidFill>
                  <a:schemeClr val="tx1"/>
                </a:solidFill>
              </a:rPr>
              <a:t>.................................................R$ 2.519.000,00 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2040-Manutenção de veículos maquinas  e equipamentos  da </a:t>
            </a:r>
            <a:r>
              <a:rPr lang="pt-BR" sz="2000" dirty="0" err="1">
                <a:solidFill>
                  <a:schemeClr val="tx1"/>
                </a:solidFill>
              </a:rPr>
              <a:t>Smospt</a:t>
            </a:r>
            <a:r>
              <a:rPr lang="pt-BR" sz="2000" dirty="0">
                <a:solidFill>
                  <a:schemeClr val="tx1"/>
                </a:solidFill>
              </a:rPr>
              <a:t>......................... R$ 991.000,00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2041-Manutenção de prédios públicos................................................................................................... R$ 120.000,00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2043-Manutenção e conservação de vias públicas....................................................................... R$ 410.000,00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2044-Manutenção do </a:t>
            </a:r>
            <a:r>
              <a:rPr lang="pt-BR" sz="2000" dirty="0" err="1">
                <a:solidFill>
                  <a:schemeClr val="tx1"/>
                </a:solidFill>
              </a:rPr>
              <a:t>Semae</a:t>
            </a:r>
            <a:r>
              <a:rPr lang="pt-BR" sz="2000" dirty="0">
                <a:solidFill>
                  <a:schemeClr val="tx1"/>
                </a:solidFill>
              </a:rPr>
              <a:t>......................................................................................................... R$ 130.000,00</a:t>
            </a:r>
            <a:br>
              <a:rPr lang="pt-BR" sz="2000" dirty="0"/>
            </a:br>
            <a:r>
              <a:rPr lang="pt-BR" sz="2000" dirty="0">
                <a:solidFill>
                  <a:schemeClr val="tx1"/>
                </a:solidFill>
              </a:rPr>
              <a:t>2045-Manutenção e conservação de iluminação pública.......................................................... R$ 195.000,00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1010-Pavimentação de vias públicas.................................................................................. R$ 215.000,00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1016-Construção de Praças Públicas ........................................................................................R$ 100.000,00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1091- Construção Ponte Seca............................................................................................................................R$ 50.000,00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2151 – Amortização de Dívidas..................................................................................................................R$ 395.000,00</a:t>
            </a:r>
            <a:b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pt-BR" sz="2000" dirty="0"/>
            </a:br>
            <a:br>
              <a:rPr lang="pt-BR" sz="2700" b="1" dirty="0"/>
            </a:br>
            <a:br>
              <a:rPr lang="pt-BR" sz="2000" dirty="0"/>
            </a:br>
            <a:br>
              <a:rPr lang="pt-BR" sz="2000" dirty="0"/>
            </a:br>
            <a:br>
              <a:rPr lang="pt-BR" sz="2000" dirty="0"/>
            </a:br>
            <a:br>
              <a:rPr lang="pt-BR" sz="3100" b="1" dirty="0"/>
            </a:b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2420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8460432" cy="9106544"/>
          </a:xfrm>
        </p:spPr>
        <p:txBody>
          <a:bodyPr>
            <a:normAutofit fontScale="90000"/>
          </a:bodyPr>
          <a:lstStyle/>
          <a:p>
            <a:pPr algn="just"/>
            <a:br>
              <a:rPr lang="pt-BR" sz="3600" b="1" dirty="0"/>
            </a:br>
            <a:br>
              <a:rPr lang="pt-BR" sz="3600" b="1" dirty="0"/>
            </a:br>
            <a:br>
              <a:rPr lang="pt-BR" sz="3600" b="1" dirty="0"/>
            </a:br>
            <a:br>
              <a:rPr lang="pt-BR" sz="3600" b="1" dirty="0"/>
            </a:br>
            <a:r>
              <a:rPr lang="pt-BR" sz="2700" b="1" dirty="0">
                <a:solidFill>
                  <a:schemeClr val="tx1"/>
                </a:solidFill>
              </a:rPr>
              <a:t>08  Secretaria da Educação.......................... R$ 6.219.500,00</a:t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8.1 Secretaria da Educação.............................................. R$ 1.035.500,00</a:t>
            </a:r>
            <a:br>
              <a:rPr lang="pt-BR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2047-Manutenção das atividades da Secretaria da Educação.................................... R$ 229.000,00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2048-Manutenção e conservação do transporte escolar...................................................  R$ 345.000,00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2049-Manutenção e conservação do transporte escolar...................................................... R$ 150.000,00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2050-Manutenção e conservação do transporte escolar....................................................  R$ 60.000,00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2051-Aquisição de merenda escolar............................................................................................................ R$ 220.000,00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2101-Aquisição de merenda escolar para educação especial......................................... R$ 1.500,00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2123 – Manutenção e desenvolvimento do ensino...................................................................................R$ 30.000,00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8.2 Educação Infantil – MDE 25%.................................... R$153.000,00</a:t>
            </a:r>
            <a:br>
              <a:rPr lang="pt-BR" sz="27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2053-Manutenção das atividades da educação infantil..................................................................... R$ 123.000,00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2054-Aquisição de merenda escolar............................................................................................................... R$ 24.000,00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2094-Programa apoio as creches  - Brasil Carinhoso................................................................................ R$ 6.000,00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8.3 Ensino Fund. – MDE 25%..........................  R$ 2.342.000,00</a:t>
            </a:r>
            <a:br>
              <a:rPr lang="pt-BR" sz="27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2055-Manutenção e conservação do transporte escolar.................................................................. R$ 140.000,00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1061 – Manutenção laboratórios de Informática.......................................................................................R$ 20.000,00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2056-Manutenção e conservação de prédios escolares..................................................................... R$ 84.000,00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2057-Manutenção das Atividades da Secretaria da Educação.............................. R$2.018.000,00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2059-Educação compensatória alunos excepcionais............................................................................ R$ 80.000,00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 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/>
            </a:b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9733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620688"/>
            <a:ext cx="8316416" cy="5949280"/>
          </a:xfrm>
        </p:spPr>
        <p:txBody>
          <a:bodyPr>
            <a:normAutofit fontScale="90000"/>
          </a:bodyPr>
          <a:lstStyle/>
          <a:p>
            <a:pPr algn="just"/>
            <a:br>
              <a:rPr lang="pt-BR" sz="2400" b="1" dirty="0"/>
            </a:br>
            <a:br>
              <a:rPr lang="pt-BR" sz="2400" b="1" dirty="0"/>
            </a:br>
            <a:r>
              <a:rPr lang="pt-BR" sz="2400" b="1" dirty="0">
                <a:solidFill>
                  <a:schemeClr val="tx1"/>
                </a:solidFill>
              </a:rPr>
              <a:t>8.4 Fundo de Manutenção Desenvolvimento da Educação Básica – FUNDEB...........................................................   R$2.689.000,00</a:t>
            </a:r>
            <a:br>
              <a:rPr lang="pt-BR" sz="24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2060-Qualificação de professores da rede municipal de ensino................................................ R$ 8.000,00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2061-Manutenção e conservação de transporte escolar................................................................ R$ 95.000,00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2062-Manutenção e desenvolvimento do ensino fundamental......................................... R$ 1.816.000,00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2063-Manutenção das atividades da educação infantil...............................................................  R$ 770.000,00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9. Secretaria Municipal de Saúde .............................R</a:t>
            </a:r>
            <a:r>
              <a:rPr lang="pt-BR" sz="2700" b="1">
                <a:solidFill>
                  <a:schemeClr val="tx1"/>
                </a:solidFill>
              </a:rPr>
              <a:t>$ 6.864.00,00</a:t>
            </a:r>
            <a:br>
              <a:rPr lang="pt-BR" sz="2400" b="1" dirty="0">
                <a:solidFill>
                  <a:schemeClr val="tx1"/>
                </a:solidFill>
              </a:rPr>
            </a:br>
            <a:r>
              <a:rPr lang="pt-BR" sz="2200" b="1" dirty="0">
                <a:solidFill>
                  <a:schemeClr val="tx1"/>
                </a:solidFill>
              </a:rPr>
              <a:t>9.1 Fundo Municipal da Saúde Recursos Vinculados........................ R$ 543.900,00</a:t>
            </a:r>
            <a:br>
              <a:rPr lang="pt-BR" sz="2200" b="1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2065-Assistência farmacêutica farmácia básica estadual............................R$ 17.000,00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2066-Vigilância em saúde/ teto financeiro.......................................................... R$ 41.900,00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2067-Assistência farmacêutica farmácia básica federal............................ R$22.000,00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2068 – Custeio - Qualificar SUS ............................................................................R$ 24.000,00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2071-Atenção Básica ESF Estadual................................................................. R$ 115.000,00 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2072-Sistema Única de Saúde – SUS/MAC...................................................... R$ 60.000,00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2074-Atenção Básica - Incentivo Estadual............................................................... R$ 60.000,00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2076-Programa Saúde da Família Indígena – PSFI.................................... R$ 24.000,00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2079-Vigilância saúde – Ações </a:t>
            </a:r>
            <a:r>
              <a:rPr lang="pt-BR" sz="2200" dirty="0" err="1">
                <a:solidFill>
                  <a:schemeClr val="tx1"/>
                </a:solidFill>
              </a:rPr>
              <a:t>Estrut.Vigil</a:t>
            </a:r>
            <a:r>
              <a:rPr lang="pt-BR" sz="2200" dirty="0">
                <a:solidFill>
                  <a:schemeClr val="tx1"/>
                </a:solidFill>
              </a:rPr>
              <a:t>. Sanitária................................ R$ 12.000,00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1067- Articular e desenvolver trabalho em rede de saúde e linha de cuidado do paciente, tendo como princípio norteador, atenção básica.................................R$ 72.000,00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2146- Atenção Básica  - Rede bem Cuidar – RBC.........................................................R$ 96.000,00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193458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930" y="2990"/>
            <a:ext cx="8338042" cy="6984776"/>
          </a:xfrm>
        </p:spPr>
        <p:txBody>
          <a:bodyPr>
            <a:noAutofit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9.2</a:t>
            </a:r>
            <a:r>
              <a:rPr lang="pt-BR" sz="2000" dirty="0">
                <a:solidFill>
                  <a:schemeClr val="tx1"/>
                </a:solidFill>
              </a:rPr>
              <a:t> </a:t>
            </a:r>
            <a:r>
              <a:rPr lang="pt-BR" sz="2200" b="1" dirty="0">
                <a:solidFill>
                  <a:schemeClr val="tx1"/>
                </a:solidFill>
              </a:rPr>
              <a:t>Fundo Municipal da Saúde – ASPS 15%.................. R$ 5.264.800,00</a:t>
            </a:r>
            <a:br>
              <a:rPr lang="pt-BR" sz="2400" b="1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2080-Manutenção das Atividades da saúde..................................................................................... R$ 2.136.100,00</a:t>
            </a: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2081-Atenção Básica – PACS - ESF – Municipal.................................................................................. R$ 638.100,00</a:t>
            </a: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2082-Manutenção das Atividades do Conselho Municipal da Saúde........................................ R$ 1.600,00</a:t>
            </a: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2083-Assistência Farmacêutica Farmácia Básica Municipal..................................................... R$ 210.000,00</a:t>
            </a: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2084-Assistência Farmacêutica – Medicamentos Especiais......................................................... R$ 45.000,00</a:t>
            </a: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2085-Participação no Consórcio Intermunicipal de Saúde........................................................ R$ 310.000,00</a:t>
            </a: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2086-Manutenção das Unidades Básicas de Saúde......................................................................... R$ 100.000,00</a:t>
            </a: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2088-Manutenção da Assistência Médica Odontológica.......................................................... R$ 1.824.000,00</a:t>
            </a:r>
            <a:br>
              <a:rPr lang="pt-BR" sz="1800" dirty="0">
                <a:solidFill>
                  <a:schemeClr val="tx1"/>
                </a:solidFill>
              </a:rPr>
            </a:b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2200" b="1" dirty="0">
                <a:solidFill>
                  <a:schemeClr val="tx1"/>
                </a:solidFill>
              </a:rPr>
              <a:t>9.3 Fundo Municipal da Saúde – Investimentos R$ 242.500,00</a:t>
            </a:r>
            <a:br>
              <a:rPr lang="pt-BR" sz="2400" b="1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2133- Incremento temporário ao Custeio de Serviços de Atenção Básica em Saúde ....................................................................................................................................................................................................R$ 242.500,00</a:t>
            </a:r>
            <a:br>
              <a:rPr lang="pt-BR" sz="1800" dirty="0">
                <a:solidFill>
                  <a:schemeClr val="tx1"/>
                </a:solidFill>
              </a:rPr>
            </a:br>
            <a:br>
              <a:rPr lang="pt-BR" sz="1800" b="1" dirty="0">
                <a:solidFill>
                  <a:schemeClr val="tx1"/>
                </a:solidFill>
              </a:rPr>
            </a:br>
            <a:r>
              <a:rPr lang="pt-BR" sz="2200" b="1" dirty="0">
                <a:solidFill>
                  <a:schemeClr val="tx1"/>
                </a:solidFill>
              </a:rPr>
              <a:t>9.4</a:t>
            </a:r>
            <a:r>
              <a:rPr lang="pt-BR" sz="2200" dirty="0">
                <a:solidFill>
                  <a:schemeClr val="tx1"/>
                </a:solidFill>
              </a:rPr>
              <a:t> </a:t>
            </a:r>
            <a:r>
              <a:rPr lang="pt-BR" sz="2200" b="1" dirty="0">
                <a:solidFill>
                  <a:schemeClr val="tx1"/>
                </a:solidFill>
              </a:rPr>
              <a:t>Fundo Municipal da Saúde PAB Variável.............. R$ 812.800,00</a:t>
            </a:r>
            <a:br>
              <a:rPr lang="pt-BR" sz="1800" b="1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2090 - Atenção Básica PACS Federal............................................................................................................. R$ 255.500,00</a:t>
            </a: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2092 - Atenção Básica  ESF Federal............................................................................................................. R$ 391.000,00</a:t>
            </a: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2093 - Atenção Básica Saúde Bucal Federal............................................................................................. R$ 40.300,00</a:t>
            </a: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2135- Ações de custeio para informatização das unidades de atenção Primária a saúde (APS) ....................................................................................................................................................................................................R$ 48.000,00</a:t>
            </a:r>
            <a:br>
              <a:rPr lang="pt-BR" sz="1800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2140-Desenvolver ações em ação básica em saúde ...........................................................................R$ 78.000,00</a:t>
            </a:r>
            <a:br>
              <a:rPr lang="pt-BR" sz="1200" dirty="0">
                <a:solidFill>
                  <a:schemeClr val="tx1"/>
                </a:solidFill>
              </a:rPr>
            </a:br>
            <a:br>
              <a:rPr lang="pt-BR" sz="1200" dirty="0">
                <a:solidFill>
                  <a:schemeClr val="tx1"/>
                </a:solidFill>
              </a:rPr>
            </a:br>
            <a:br>
              <a:rPr lang="pt-BR" sz="1800" b="1" dirty="0">
                <a:solidFill>
                  <a:schemeClr val="tx1"/>
                </a:solidFill>
              </a:rPr>
            </a:br>
            <a:endParaRPr lang="pt-B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793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090D6C-8B7A-4775-9971-542B8AE63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9153" y="1340768"/>
            <a:ext cx="8363272" cy="280831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2400" b="1" dirty="0"/>
              <a:t>9999 Reserva de Contingência RPPS - R$............... 4.604.301,24</a:t>
            </a:r>
            <a:br>
              <a:rPr lang="pt-BR" sz="1800" dirty="0"/>
            </a:br>
            <a:r>
              <a:rPr lang="pt-BR" sz="2400" dirty="0"/>
              <a:t>9999 Reserva de Contingência RPPS - R$.................. 4.150.000,00</a:t>
            </a:r>
            <a:br>
              <a:rPr lang="pt-BR" sz="2400" dirty="0"/>
            </a:br>
            <a:r>
              <a:rPr lang="pt-BR" sz="2400" dirty="0"/>
              <a:t>9999 Reserva de Contingência -R$............................... 454.301,24</a:t>
            </a:r>
            <a:br>
              <a:rPr lang="pt-BR" sz="2400" dirty="0"/>
            </a:br>
            <a:r>
              <a:rPr lang="pt-BR" sz="2800" b="1" dirty="0"/>
              <a:t>Total Orçamento 2023 ...................................................... R$ 37.000.000,00</a:t>
            </a:r>
            <a:br>
              <a:rPr lang="pt-BR" sz="2800" b="1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3074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4427984" y="6237312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Total 37.000.000,00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791334"/>
              </p:ext>
            </p:extLst>
          </p:nvPr>
        </p:nvGraphicFramePr>
        <p:xfrm>
          <a:off x="0" y="0"/>
          <a:ext cx="8100392" cy="621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2475467"/>
              </p:ext>
            </p:extLst>
          </p:nvPr>
        </p:nvGraphicFramePr>
        <p:xfrm>
          <a:off x="-468560" y="58316"/>
          <a:ext cx="9301050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0635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977703-4B31-4962-A433-05CA5A4D5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117" y="392033"/>
            <a:ext cx="7620000" cy="850106"/>
          </a:xfrm>
        </p:spPr>
        <p:txBody>
          <a:bodyPr/>
          <a:lstStyle/>
          <a:p>
            <a:r>
              <a:rPr lang="pt-BR" dirty="0"/>
              <a:t>Aplicação Recursos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AF57C9B8-4305-4E24-86A0-C4E1E10515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9988"/>
              </p:ext>
            </p:extLst>
          </p:nvPr>
        </p:nvGraphicFramePr>
        <p:xfrm>
          <a:off x="458117" y="1240314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854E5B74-0717-4199-8D36-E03E1F50E2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5307"/>
              </p:ext>
            </p:extLst>
          </p:nvPr>
        </p:nvGraphicFramePr>
        <p:xfrm>
          <a:off x="633945" y="2509703"/>
          <a:ext cx="7268344" cy="17053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6083">
                  <a:extLst>
                    <a:ext uri="{9D8B030D-6E8A-4147-A177-3AD203B41FA5}">
                      <a16:colId xmlns:a16="http://schemas.microsoft.com/office/drawing/2014/main" val="1427503933"/>
                    </a:ext>
                  </a:extLst>
                </a:gridCol>
                <a:gridCol w="4802261">
                  <a:extLst>
                    <a:ext uri="{9D8B030D-6E8A-4147-A177-3AD203B41FA5}">
                      <a16:colId xmlns:a16="http://schemas.microsoft.com/office/drawing/2014/main" val="3181208128"/>
                    </a:ext>
                  </a:extLst>
                </a:gridCol>
              </a:tblGrid>
              <a:tr h="476670">
                <a:tc>
                  <a:txBody>
                    <a:bodyPr/>
                    <a:lstStyle/>
                    <a:p>
                      <a:pPr lvl="1" algn="ctr" fontAlgn="b"/>
                      <a:r>
                        <a:rPr lang="pt-BR" sz="1800" b="1" u="none" strike="noStrike" dirty="0">
                          <a:effectLst/>
                        </a:rPr>
                        <a:t>Investimentos =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              *  430.000,00 – Obras no Legislativo</a:t>
                      </a:r>
                    </a:p>
                    <a:p>
                      <a:pPr marL="285750" indent="-285750" algn="ctr" fontAlgn="b">
                        <a:buFont typeface="Arial" panose="020B0604020202020204" pitchFamily="34" charset="0"/>
                        <a:buChar char="•"/>
                      </a:pPr>
                      <a:r>
                        <a:rPr lang="pt-BR" sz="1600" b="1" u="none" strike="noStrike" dirty="0">
                          <a:effectLst/>
                        </a:rPr>
                        <a:t>215.000,00 – Pavimentação – Sec. Obras</a:t>
                      </a:r>
                    </a:p>
                    <a:p>
                      <a:pPr marL="285750" indent="-285750" algn="ctr" fontAlgn="b">
                        <a:buFont typeface="Arial" panose="020B0604020202020204" pitchFamily="34" charset="0"/>
                        <a:buChar char="•"/>
                      </a:pPr>
                      <a:r>
                        <a:rPr lang="pt-BR" sz="1600" b="1" u="none" strike="noStrike" dirty="0">
                          <a:effectLst/>
                        </a:rPr>
                        <a:t>100.000,00 – Praças Públicas – Sec. Obras</a:t>
                      </a:r>
                    </a:p>
                    <a:p>
                      <a:pPr marL="285750" indent="-285750" algn="ctr" fontAlgn="b">
                        <a:buFont typeface="Arial" panose="020B0604020202020204" pitchFamily="34" charset="0"/>
                        <a:buChar char="•"/>
                      </a:pPr>
                      <a:r>
                        <a:rPr lang="pt-BR" sz="1600" b="1" u="none" strike="noStrike" dirty="0">
                          <a:effectLst/>
                        </a:rPr>
                        <a:t>50.000,00 – Construção Ponte Seca – </a:t>
                      </a:r>
                      <a:r>
                        <a:rPr lang="pt-BR" sz="1600" b="1" u="none" strike="noStrike" dirty="0" err="1">
                          <a:effectLst/>
                        </a:rPr>
                        <a:t>Sec</a:t>
                      </a:r>
                      <a:r>
                        <a:rPr lang="pt-BR" sz="1600" b="1" u="none" strike="noStrike" dirty="0">
                          <a:effectLst/>
                        </a:rPr>
                        <a:t> Obras</a:t>
                      </a:r>
                    </a:p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= 795.000,00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000996"/>
                  </a:ext>
                </a:extLst>
              </a:tr>
              <a:tr h="4766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Manutenção =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            36.255.000,00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474495"/>
                  </a:ext>
                </a:extLst>
              </a:tr>
            </a:tbl>
          </a:graphicData>
        </a:graphic>
      </p:graphicFrame>
      <p:sp>
        <p:nvSpPr>
          <p:cNvPr id="3" name="Seta: para Cima 2">
            <a:extLst>
              <a:ext uri="{FF2B5EF4-FFF2-40B4-BE49-F238E27FC236}">
                <a16:creationId xmlns:a16="http://schemas.microsoft.com/office/drawing/2014/main" id="{DDE37626-DBCF-49B1-A57D-1008D4E4367F}"/>
              </a:ext>
            </a:extLst>
          </p:cNvPr>
          <p:cNvSpPr/>
          <p:nvPr/>
        </p:nvSpPr>
        <p:spPr>
          <a:xfrm>
            <a:off x="6372200" y="1652270"/>
            <a:ext cx="1008112" cy="792088"/>
          </a:xfrm>
          <a:prstGeom prst="up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3744F5AB-A165-4876-B812-EFF988AEB3D4}"/>
              </a:ext>
            </a:extLst>
          </p:cNvPr>
          <p:cNvSpPr/>
          <p:nvPr/>
        </p:nvSpPr>
        <p:spPr>
          <a:xfrm>
            <a:off x="6444208" y="988286"/>
            <a:ext cx="864096" cy="50405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2% </a:t>
            </a:r>
          </a:p>
        </p:txBody>
      </p:sp>
    </p:spTree>
    <p:extLst>
      <p:ext uri="{BB962C8B-B14F-4D97-AF65-F5344CB8AC3E}">
        <p14:creationId xmlns:p14="http://schemas.microsoft.com/office/powerpoint/2010/main" val="2542911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AB8A19-2091-4039-BBB5-67AFEA991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388" y="532193"/>
            <a:ext cx="7427168" cy="3688895"/>
          </a:xfrm>
          <a:ln w="127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114300" indent="0" algn="ctr" fontAlgn="ctr">
              <a:buNone/>
            </a:pPr>
            <a:r>
              <a:rPr lang="pt-BR" sz="2400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ARRECADAÇÃO 2021</a:t>
            </a:r>
          </a:p>
          <a:p>
            <a:pPr fontAlgn="ctr"/>
            <a:endParaRPr lang="pt-BR" dirty="0"/>
          </a:p>
          <a:p>
            <a:pPr fontAlgn="ctr"/>
            <a:r>
              <a:rPr lang="pt-BR" sz="2300" b="1" dirty="0"/>
              <a:t>34.000.000,00 - 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Orçamento previsto 2021</a:t>
            </a:r>
          </a:p>
          <a:p>
            <a:pPr fontAlgn="ctr"/>
            <a:r>
              <a:rPr lang="pt-BR" sz="2300" b="1" dirty="0">
                <a:solidFill>
                  <a:srgbClr val="FF0000"/>
                </a:solidFill>
              </a:rPr>
              <a:t>20.618.438,29 – </a:t>
            </a:r>
            <a:r>
              <a:rPr lang="pt-BR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Arrecadado até outubro/2021           </a:t>
            </a:r>
            <a:r>
              <a:rPr lang="pt-BR" sz="3400" b="1" dirty="0">
                <a:solidFill>
                  <a:srgbClr val="FF0000"/>
                </a:solidFill>
              </a:rPr>
              <a:t>61%</a:t>
            </a:r>
          </a:p>
          <a:p>
            <a:pPr fontAlgn="ctr"/>
            <a:r>
              <a:rPr lang="pt-BR" sz="2300" b="1" dirty="0"/>
              <a:t>17.592.241,86 </a:t>
            </a:r>
            <a:r>
              <a:rPr lang="pt-BR" sz="2300" dirty="0"/>
              <a:t>– </a:t>
            </a:r>
            <a:r>
              <a:rPr lang="pt-BR" sz="2300" b="1" dirty="0"/>
              <a:t>Despesa comprometida ate outubro/2021</a:t>
            </a:r>
          </a:p>
          <a:p>
            <a:pPr marL="114300" indent="0" fontAlgn="ctr">
              <a:buNone/>
            </a:pPr>
            <a:endParaRPr lang="pt-BR" b="1" dirty="0"/>
          </a:p>
          <a:p>
            <a:pPr marL="114300" indent="0" fontAlgn="ctr">
              <a:buNone/>
            </a:pPr>
            <a:r>
              <a:rPr lang="pt-BR" b="1" dirty="0"/>
              <a:t>		</a:t>
            </a:r>
            <a:r>
              <a:rPr lang="pt-BR" sz="2300" b="1" dirty="0">
                <a:solidFill>
                  <a:srgbClr val="FF33CC"/>
                </a:solidFill>
              </a:rPr>
              <a:t>ARRECADAÇÃO 2022</a:t>
            </a:r>
          </a:p>
          <a:p>
            <a:pPr marL="114300" indent="0" fontAlgn="ctr">
              <a:buNone/>
            </a:pPr>
            <a:endParaRPr lang="pt-BR" b="1" dirty="0">
              <a:solidFill>
                <a:srgbClr val="FF33CC"/>
              </a:solidFill>
            </a:endParaRPr>
          </a:p>
          <a:p>
            <a:pPr fontAlgn="ctr"/>
            <a:r>
              <a:rPr lang="pt-BR" b="1" dirty="0"/>
              <a:t>37.500.000,00 – Orçamento previsto 2022</a:t>
            </a:r>
          </a:p>
          <a:p>
            <a:pPr fontAlgn="ctr"/>
            <a:r>
              <a:rPr lang="pt-BR" b="1" dirty="0">
                <a:solidFill>
                  <a:srgbClr val="FF0000"/>
                </a:solidFill>
              </a:rPr>
              <a:t>30.014.968,62 – Arrecadado até outubro de 2022         </a:t>
            </a:r>
            <a:r>
              <a:rPr lang="pt-BR" sz="2800" b="1" dirty="0">
                <a:solidFill>
                  <a:srgbClr val="FF0000"/>
                </a:solidFill>
              </a:rPr>
              <a:t>80% </a:t>
            </a:r>
          </a:p>
          <a:p>
            <a:pPr fontAlgn="ctr"/>
            <a:r>
              <a:rPr lang="pt-BR" sz="2600" b="1" dirty="0"/>
              <a:t>24.685.713,55 - Despesa comprometida ate outubro/2022</a:t>
            </a:r>
          </a:p>
          <a:p>
            <a:pPr fontAlgn="ctr"/>
            <a:endParaRPr lang="pt-BR" sz="2800" b="1" dirty="0">
              <a:solidFill>
                <a:srgbClr val="FF0000"/>
              </a:solidFill>
            </a:endParaRPr>
          </a:p>
          <a:p>
            <a:pPr fontAlgn="ctr"/>
            <a:endParaRPr lang="pt-BR" b="1" dirty="0"/>
          </a:p>
          <a:p>
            <a:pPr fontAlgn="ctr"/>
            <a:endParaRPr lang="pt-BR" b="1" dirty="0"/>
          </a:p>
          <a:p>
            <a:pPr marL="114300" indent="0">
              <a:buNone/>
            </a:pPr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11AAB98-542C-439D-B4DC-1CE1D39069C1}"/>
              </a:ext>
            </a:extLst>
          </p:cNvPr>
          <p:cNvSpPr/>
          <p:nvPr/>
        </p:nvSpPr>
        <p:spPr>
          <a:xfrm>
            <a:off x="606388" y="4597615"/>
            <a:ext cx="7200800" cy="172819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solidFill>
                  <a:schemeClr val="tx1"/>
                </a:solidFill>
              </a:rPr>
              <a:t>Orçamento 2022                    37.500.000,00</a:t>
            </a:r>
          </a:p>
          <a:p>
            <a:pPr algn="ctr"/>
            <a:r>
              <a:rPr lang="pt-BR" sz="2400" dirty="0">
                <a:solidFill>
                  <a:schemeClr val="tx1"/>
                </a:solidFill>
              </a:rPr>
              <a:t>Orçamento 2023                    37.000.000,00</a:t>
            </a:r>
          </a:p>
          <a:p>
            <a:pPr algn="ctr"/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5623E6FD-1471-4CA1-AC71-0531D5D34864}"/>
              </a:ext>
            </a:extLst>
          </p:cNvPr>
          <p:cNvSpPr/>
          <p:nvPr/>
        </p:nvSpPr>
        <p:spPr>
          <a:xfrm>
            <a:off x="3923928" y="5049145"/>
            <a:ext cx="792088" cy="407823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110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8313" y="548680"/>
            <a:ext cx="8207375" cy="60486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pt-BR" sz="4400" b="1" dirty="0">
                <a:solidFill>
                  <a:srgbClr val="FF0000"/>
                </a:solidFill>
                <a:latin typeface="+mj-lt"/>
              </a:rPr>
              <a:t>A SOCIEDADE QUER SABER:</a:t>
            </a:r>
            <a:br>
              <a:rPr lang="pt-BR" dirty="0">
                <a:latin typeface="+mj-lt"/>
              </a:rPr>
            </a:br>
            <a:endParaRPr lang="pt-BR" dirty="0">
              <a:latin typeface="+mj-lt"/>
            </a:endParaRPr>
          </a:p>
          <a:p>
            <a:pPr>
              <a:buFont typeface="Arial" charset="0"/>
              <a:buChar char="•"/>
              <a:defRPr/>
            </a:pPr>
            <a:r>
              <a:rPr lang="pt-BR" b="1" dirty="0">
                <a:latin typeface="+mj-lt"/>
              </a:rPr>
              <a:t>em que se gastará o dinheiro público, quanto será gasto, qual será o resultado obtido?</a:t>
            </a:r>
          </a:p>
          <a:p>
            <a:pPr>
              <a:defRPr/>
            </a:pPr>
            <a:endParaRPr lang="pt-BR" sz="2400" b="1" u="sng" dirty="0">
              <a:latin typeface="+mj-lt"/>
            </a:endParaRPr>
          </a:p>
          <a:p>
            <a:pPr marL="0" indent="0">
              <a:buNone/>
              <a:defRPr/>
            </a:pPr>
            <a:r>
              <a:rPr lang="pt-BR" sz="4000" b="1" dirty="0">
                <a:latin typeface="+mj-lt"/>
              </a:rPr>
              <a:t>	</a:t>
            </a:r>
            <a:r>
              <a:rPr lang="pt-BR" sz="4400" b="1" dirty="0">
                <a:solidFill>
                  <a:srgbClr val="FF0000"/>
                </a:solidFill>
                <a:latin typeface="+mj-lt"/>
              </a:rPr>
              <a:t>A SOCIEDADE COBRA:</a:t>
            </a:r>
            <a:br>
              <a:rPr lang="pt-BR" dirty="0">
                <a:latin typeface="+mj-lt"/>
              </a:rPr>
            </a:br>
            <a:endParaRPr lang="pt-BR" dirty="0">
              <a:latin typeface="+mj-lt"/>
            </a:endParaRPr>
          </a:p>
          <a:p>
            <a:pPr>
              <a:buFont typeface="Arial" charset="0"/>
              <a:buChar char="•"/>
              <a:defRPr/>
            </a:pPr>
            <a:r>
              <a:rPr lang="pt-BR" b="1" dirty="0">
                <a:latin typeface="+mj-lt"/>
              </a:rPr>
              <a:t>em que se gastou, quanto custou cada ação, quais os resultados alcançados?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00003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052736"/>
            <a:ext cx="7560840" cy="46085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3400" b="1" dirty="0">
              <a:latin typeface="+mj-lt"/>
            </a:endParaRPr>
          </a:p>
          <a:p>
            <a:pPr marL="0" indent="0" algn="just">
              <a:buNone/>
            </a:pPr>
            <a:r>
              <a:rPr lang="pt-BR" sz="3600" b="1" dirty="0">
                <a:latin typeface="+mj-lt"/>
              </a:rPr>
              <a:t>Projeto de </a:t>
            </a:r>
            <a:r>
              <a:rPr lang="pt-BR" sz="3600" b="1" u="sng" dirty="0">
                <a:latin typeface="+mj-lt"/>
              </a:rPr>
              <a:t>Lei nº 1.476, de 27 de outubro de 2022</a:t>
            </a:r>
            <a:r>
              <a:rPr lang="pt-BR" sz="3600" b="1" dirty="0">
                <a:latin typeface="+mj-lt"/>
              </a:rPr>
              <a:t>, de autoria do Poder Executivo, onde </a:t>
            </a:r>
            <a:r>
              <a:rPr lang="pt-BR" sz="3600" b="1" u="sng" dirty="0">
                <a:latin typeface="+mj-lt"/>
              </a:rPr>
              <a:t>Estima a receita e fixa a despesa do Município de Estrela Velha para o exercício de 2023.</a:t>
            </a:r>
          </a:p>
        </p:txBody>
      </p:sp>
    </p:spTree>
    <p:extLst>
      <p:ext uri="{BB962C8B-B14F-4D97-AF65-F5344CB8AC3E}">
        <p14:creationId xmlns:p14="http://schemas.microsoft.com/office/powerpoint/2010/main" val="3940420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332656"/>
            <a:ext cx="7848872" cy="6048672"/>
          </a:xfrm>
        </p:spPr>
        <p:txBody>
          <a:bodyPr>
            <a:normAutofit/>
          </a:bodyPr>
          <a:lstStyle/>
          <a:p>
            <a:endParaRPr lang="pt-BR" sz="3600" b="1" dirty="0">
              <a:solidFill>
                <a:schemeClr val="tx1"/>
              </a:solidFill>
              <a:latin typeface="+mj-lt"/>
            </a:endParaRPr>
          </a:p>
          <a:p>
            <a:r>
              <a:rPr lang="pt-BR" sz="3600" b="1" dirty="0">
                <a:solidFill>
                  <a:schemeClr val="tx1"/>
                </a:solidFill>
                <a:latin typeface="+mj-lt"/>
              </a:rPr>
              <a:t>AÇÕES PROPOSTAS NA LOA 2023 – </a:t>
            </a:r>
          </a:p>
          <a:p>
            <a:r>
              <a:rPr lang="pt-BR" sz="3600" b="1" dirty="0">
                <a:solidFill>
                  <a:schemeClr val="tx1"/>
                </a:solidFill>
                <a:latin typeface="+mj-lt"/>
              </a:rPr>
              <a:t>Projeto nº 1.476 de 27 de Outubro de 2022 </a:t>
            </a:r>
            <a:endParaRPr lang="pt-BR" sz="1800" b="1" dirty="0">
              <a:solidFill>
                <a:schemeClr val="tx1"/>
              </a:solidFill>
              <a:latin typeface="+mj-lt"/>
            </a:endParaRPr>
          </a:p>
          <a:p>
            <a:endParaRPr lang="pt-BR" sz="2000" b="1" dirty="0">
              <a:solidFill>
                <a:schemeClr val="tx1"/>
              </a:solidFill>
              <a:latin typeface="+mj-lt"/>
            </a:endParaRPr>
          </a:p>
          <a:p>
            <a:endParaRPr lang="pt-BR" sz="1000" b="1" dirty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pt-BR" sz="2800" b="1" dirty="0">
                <a:solidFill>
                  <a:schemeClr val="tx1"/>
                </a:solidFill>
                <a:latin typeface="+mj-lt"/>
              </a:rPr>
              <a:t> 01. Câmara de Vereadores – R$ 1.550.000,00</a:t>
            </a:r>
          </a:p>
          <a:p>
            <a:pPr algn="just"/>
            <a:r>
              <a:rPr lang="pt-BR" dirty="0">
                <a:solidFill>
                  <a:schemeClr val="tx1"/>
                </a:solidFill>
                <a:latin typeface="+mj-lt"/>
              </a:rPr>
              <a:t>1002- Ampliação, reforma e manutenção do imóvel legislativo..............................................................................................R$ 430.000,00</a:t>
            </a:r>
          </a:p>
          <a:p>
            <a:pPr algn="just">
              <a:spcBef>
                <a:spcPts val="0"/>
              </a:spcBef>
            </a:pPr>
            <a:r>
              <a:rPr lang="pt-BR" sz="2000" dirty="0">
                <a:solidFill>
                  <a:schemeClr val="tx1"/>
                </a:solidFill>
                <a:latin typeface="+mj-lt"/>
              </a:rPr>
              <a:t>2109 - Manutenção das atividades leg. ................................R$ 1.045.000,00</a:t>
            </a:r>
          </a:p>
          <a:p>
            <a:pPr algn="just">
              <a:spcBef>
                <a:spcPts val="0"/>
              </a:spcBef>
            </a:pPr>
            <a:r>
              <a:rPr lang="pt-BR" sz="2000" dirty="0">
                <a:solidFill>
                  <a:schemeClr val="tx1"/>
                </a:solidFill>
                <a:latin typeface="+mj-lt"/>
              </a:rPr>
              <a:t>2110 - Gestão Pública Eficaz e Transparente.......................... R$ 75.000,00</a:t>
            </a:r>
          </a:p>
          <a:p>
            <a:pPr algn="just"/>
            <a:r>
              <a:rPr lang="pt-BR" sz="26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2870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8534053" cy="4586064"/>
          </a:xfrm>
        </p:spPr>
        <p:txBody>
          <a:bodyPr>
            <a:normAutofit/>
          </a:bodyPr>
          <a:lstStyle/>
          <a:p>
            <a:endParaRPr lang="pt-BR" sz="2800" b="1" dirty="0">
              <a:solidFill>
                <a:schemeClr val="tx1"/>
              </a:solidFill>
              <a:latin typeface="+mj-lt"/>
            </a:endParaRPr>
          </a:p>
          <a:p>
            <a:r>
              <a:rPr lang="pt-BR" sz="2800" b="1" dirty="0">
                <a:solidFill>
                  <a:schemeClr val="tx1"/>
                </a:solidFill>
                <a:latin typeface="+mj-lt"/>
              </a:rPr>
              <a:t>02.Gabinete do Prefeito</a:t>
            </a:r>
          </a:p>
          <a:p>
            <a:r>
              <a:rPr lang="pt-BR" sz="28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pt-BR" sz="2400" b="1" dirty="0">
                <a:solidFill>
                  <a:schemeClr val="tx1"/>
                </a:solidFill>
                <a:latin typeface="+mj-lt"/>
              </a:rPr>
              <a:t>2.1 Gabinete do Prefeito R$ 721.000,00</a:t>
            </a:r>
          </a:p>
          <a:p>
            <a:endParaRPr lang="pt-BR" sz="2400" b="1" dirty="0">
              <a:solidFill>
                <a:schemeClr val="tx1"/>
              </a:solidFill>
              <a:latin typeface="+mj-lt"/>
            </a:endParaRPr>
          </a:p>
          <a:p>
            <a:endParaRPr lang="pt-BR" sz="2800" dirty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pt-BR" sz="2000" dirty="0">
                <a:solidFill>
                  <a:schemeClr val="tx1"/>
                </a:solidFill>
                <a:latin typeface="+mj-lt"/>
              </a:rPr>
              <a:t>2002 – Manutenção das Atividades do Gabinete do Prefeito........ R$714.000,00</a:t>
            </a:r>
          </a:p>
          <a:p>
            <a:pPr algn="just"/>
            <a:r>
              <a:rPr lang="pt-BR" sz="2000" dirty="0">
                <a:solidFill>
                  <a:schemeClr val="tx1"/>
                </a:solidFill>
                <a:latin typeface="+mj-lt"/>
              </a:rPr>
              <a:t>2003 – Coordenadoria Municipal de Defesa Civil.................................. R$ 5.000,00</a:t>
            </a:r>
          </a:p>
          <a:p>
            <a:pPr algn="just"/>
            <a:r>
              <a:rPr lang="pt-BR" sz="2000" dirty="0">
                <a:solidFill>
                  <a:schemeClr val="tx1"/>
                </a:solidFill>
                <a:latin typeface="+mj-lt"/>
              </a:rPr>
              <a:t>2004 – Coordenadoria da Mulher................................................................. R$ 2.000,00</a:t>
            </a:r>
          </a:p>
          <a:p>
            <a:endParaRPr lang="pt-BR" dirty="0">
              <a:solidFill>
                <a:schemeClr val="tx1"/>
              </a:solidFill>
              <a:latin typeface="Cooper Black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6165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8424936" cy="5184576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br>
              <a:rPr lang="pt-BR" sz="32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br>
              <a:rPr lang="pt-BR" sz="32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br>
              <a:rPr lang="pt-BR" sz="32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r>
              <a:rPr lang="pt-BR" sz="2700" b="1" dirty="0">
                <a:solidFill>
                  <a:prstClr val="black"/>
                </a:solidFill>
                <a:ea typeface="+mn-ea"/>
                <a:cs typeface="+mn-cs"/>
              </a:rPr>
              <a:t>2.2 Gabinete do Vice - Prefeito</a:t>
            </a:r>
            <a:br>
              <a:rPr lang="pt-BR" sz="32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8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br>
              <a:rPr lang="pt-BR" sz="28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200" dirty="0">
                <a:solidFill>
                  <a:prstClr val="black"/>
                </a:solidFill>
                <a:ea typeface="+mn-ea"/>
                <a:cs typeface="+mn-cs"/>
              </a:rPr>
              <a:t>2005 - Manutenção das Gabinete do Vice-Prefeito R$ ........................................137.000,00</a:t>
            </a:r>
            <a:br>
              <a:rPr lang="pt-BR" sz="22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26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27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700" b="1" dirty="0">
                <a:solidFill>
                  <a:prstClr val="black"/>
                </a:solidFill>
                <a:ea typeface="+mn-ea"/>
                <a:cs typeface="+mn-cs"/>
              </a:rPr>
              <a:t>2.3 Unidade Central de Controle Interno – U.C.C.I</a:t>
            </a:r>
            <a:br>
              <a:rPr lang="pt-BR" sz="27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36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200" dirty="0">
                <a:solidFill>
                  <a:prstClr val="black"/>
                </a:solidFill>
                <a:ea typeface="+mn-ea"/>
                <a:cs typeface="+mn-cs"/>
              </a:rPr>
              <a:t>2006 – Manutenção das Atividades da U.C.C.I ..........................................................R$ 68.000,00</a:t>
            </a:r>
            <a:br>
              <a:rPr lang="pt-BR" sz="22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26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br>
              <a:rPr lang="pt-BR" sz="26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br>
              <a:rPr lang="pt-BR" sz="28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6916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08520" y="692696"/>
            <a:ext cx="8136904" cy="4752528"/>
          </a:xfrm>
        </p:spPr>
        <p:txBody>
          <a:bodyPr>
            <a:normAutofit/>
          </a:bodyPr>
          <a:lstStyle/>
          <a:p>
            <a:pPr marL="342900" lvl="0" indent="-342900" algn="just">
              <a:spcBef>
                <a:spcPct val="20000"/>
              </a:spcBef>
            </a:pPr>
            <a:r>
              <a:rPr lang="pt-BR" sz="2800" b="1" dirty="0">
                <a:solidFill>
                  <a:prstClr val="black"/>
                </a:solidFill>
                <a:ea typeface="+mn-ea"/>
                <a:cs typeface="+mn-cs"/>
              </a:rPr>
              <a:t>       03.Secretaria Municipal da Administração </a:t>
            </a:r>
            <a:br>
              <a:rPr lang="pt-BR" sz="28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800" b="1" dirty="0">
                <a:solidFill>
                  <a:prstClr val="black"/>
                </a:solidFill>
                <a:ea typeface="+mn-ea"/>
                <a:cs typeface="+mn-cs"/>
              </a:rPr>
              <a:t>R$5.046.500,00</a:t>
            </a:r>
            <a:br>
              <a:rPr lang="pt-BR" sz="2800" b="1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32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400" b="1" dirty="0">
                <a:solidFill>
                  <a:prstClr val="black"/>
                </a:solidFill>
                <a:ea typeface="+mn-ea"/>
                <a:cs typeface="+mn-cs"/>
              </a:rPr>
              <a:t>3.1 Secretaria Municipal da Administração</a:t>
            </a:r>
            <a:br>
              <a:rPr lang="pt-BR" sz="26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  <a:t>2007-Manutenção das atividades da Sec. .......................................R$2.441.500,00</a:t>
            </a:r>
            <a:b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  <a:t>2008-Sentenças Judiciais.................................................................... R$35.000,00</a:t>
            </a:r>
            <a:b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  <a:t>2009-Manutenção das atividades da Assistência Médica................  R$220.000,00</a:t>
            </a:r>
            <a:b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26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400" b="1" dirty="0">
                <a:solidFill>
                  <a:prstClr val="black"/>
                </a:solidFill>
                <a:ea typeface="+mn-ea"/>
                <a:cs typeface="+mn-cs"/>
              </a:rPr>
              <a:t>3.2 Fundo de Previdência Social do Município – FPSM</a:t>
            </a:r>
            <a:br>
              <a:rPr lang="pt-BR" sz="24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  <a:t>2010 – Manutenção das atividades do FPSM............................................. R$4.380.000,00</a:t>
            </a:r>
            <a:r>
              <a:rPr lang="pt-BR" sz="26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983826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31" y="377280"/>
            <a:ext cx="8136904" cy="6480720"/>
          </a:xfrm>
        </p:spPr>
        <p:txBody>
          <a:bodyPr>
            <a:normAutofit fontScale="90000"/>
          </a:bodyPr>
          <a:lstStyle/>
          <a:p>
            <a:pPr algn="just"/>
            <a:br>
              <a:rPr lang="pt-BR" sz="3600" dirty="0"/>
            </a:br>
            <a:br>
              <a:rPr lang="pt-BR" sz="3600" dirty="0"/>
            </a:br>
            <a:br>
              <a:rPr lang="pt-BR" sz="3600" dirty="0"/>
            </a:br>
            <a:br>
              <a:rPr lang="pt-BR" sz="3600" dirty="0"/>
            </a:br>
            <a:br>
              <a:rPr lang="pt-BR" sz="3600" dirty="0"/>
            </a:br>
            <a:br>
              <a:rPr lang="pt-BR" sz="3600" dirty="0"/>
            </a:br>
            <a:br>
              <a:rPr lang="pt-BR" sz="3600" dirty="0"/>
            </a:br>
            <a:r>
              <a:rPr lang="pt-BR" sz="3100" b="1" dirty="0">
                <a:solidFill>
                  <a:schemeClr val="tx1"/>
                </a:solidFill>
              </a:rPr>
              <a:t>04 - </a:t>
            </a:r>
            <a:r>
              <a:rPr lang="pt-BR" sz="4000" b="1" dirty="0">
                <a:solidFill>
                  <a:schemeClr val="tx1"/>
                </a:solidFill>
              </a:rPr>
              <a:t>Secretaria</a:t>
            </a:r>
            <a:r>
              <a:rPr lang="pt-BR" sz="3100" b="1" dirty="0">
                <a:solidFill>
                  <a:schemeClr val="tx1"/>
                </a:solidFill>
              </a:rPr>
              <a:t> de Assistência Social, Cultura e Turismo R$2.006.800,00</a:t>
            </a:r>
            <a:br>
              <a:rPr lang="pt-BR" sz="36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4.1 Secretaria de Assistência Social, Cultura e Turismo R$ 524.500,00</a:t>
            </a:r>
            <a:br>
              <a:rPr lang="pt-BR" dirty="0">
                <a:solidFill>
                  <a:schemeClr val="tx1"/>
                </a:solidFill>
              </a:rPr>
            </a:br>
            <a:br>
              <a:rPr lang="pt-BR" sz="24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2011-Manutenção das Atividades da Secretaria................................... R$ 346.000,00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2012-Manutenção das Atividades do Conselho Tutelar......................... R$ 178.500,00</a:t>
            </a:r>
            <a:br>
              <a:rPr lang="pt-BR" sz="2200" dirty="0">
                <a:solidFill>
                  <a:schemeClr val="tx1"/>
                </a:solidFill>
              </a:rPr>
            </a:br>
            <a:br>
              <a:rPr lang="pt-BR" sz="24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4.2 Departamento de Cultura R$ 282.000,00</a:t>
            </a:r>
            <a:br>
              <a:rPr lang="pt-BR" sz="2700" b="1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2013-Manutenção do Grupo de Danças .................................................. R$100.000,00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2014-Manutenção das atividades do Coral Municipal............................. R$ 60.000,00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2015-Manutenção do Museu Histórico Municipal.................................... R$ 4.000,00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2016-Manutenção da Banda Municipal........................................................................ R$ 72.000,00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2152- Manutenção da biblioteca Pública Municipal ....................R$ 45.000,00</a:t>
            </a:r>
            <a:br>
              <a:rPr lang="pt-BR" sz="2200" dirty="0">
                <a:solidFill>
                  <a:schemeClr val="tx1"/>
                </a:solidFill>
              </a:rPr>
            </a:b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700" dirty="0">
                <a:solidFill>
                  <a:schemeClr val="tx1"/>
                </a:solidFill>
              </a:rPr>
              <a:t> </a:t>
            </a:r>
            <a:r>
              <a:rPr lang="pt-BR" sz="2700" b="1" dirty="0">
                <a:solidFill>
                  <a:schemeClr val="tx1"/>
                </a:solidFill>
              </a:rPr>
              <a:t>4.3 Departamento de Turismo R$14.000,00</a:t>
            </a:r>
            <a:br>
              <a:rPr lang="pt-BR" sz="32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2017-Desenvolvimento do Turismo........................................................................................... R$ 14.000,00</a:t>
            </a:r>
            <a:br>
              <a:rPr lang="pt-BR" sz="2400" dirty="0">
                <a:solidFill>
                  <a:schemeClr val="tx1"/>
                </a:solidFill>
              </a:rPr>
            </a:b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69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285769"/>
            <a:ext cx="8280920" cy="6597352"/>
          </a:xfrm>
        </p:spPr>
        <p:txBody>
          <a:bodyPr>
            <a:normAutofit fontScale="90000"/>
          </a:bodyPr>
          <a:lstStyle/>
          <a:p>
            <a:pPr algn="just"/>
            <a:br>
              <a:rPr lang="pt-BR" sz="2000" dirty="0"/>
            </a:br>
            <a:r>
              <a:rPr lang="pt-BR" sz="2700" b="1" dirty="0">
                <a:solidFill>
                  <a:schemeClr val="tx1"/>
                </a:solidFill>
              </a:rPr>
              <a:t>4.4 Departamento de Desporto R$52.000,00</a:t>
            </a:r>
            <a:br>
              <a:rPr lang="pt-BR" sz="3200" b="1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2018-Manutenção das atividades do CMDE............................................ R$ 52.000,00 </a:t>
            </a:r>
            <a:br>
              <a:rPr lang="pt-BR" sz="1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4.5 Departamento de Eventos R$ 105.000,00</a:t>
            </a:r>
            <a:br>
              <a:rPr lang="pt-BR" sz="3600" b="1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2019-Organização e subsídios a eventos oficiais................................... R$ 105.000,00 </a:t>
            </a:r>
            <a:br>
              <a:rPr lang="pt-BR" sz="1000" dirty="0">
                <a:solidFill>
                  <a:schemeClr val="tx1"/>
                </a:solidFill>
              </a:rPr>
            </a:br>
            <a:br>
              <a:rPr lang="pt-BR" sz="1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4.6 Fundo Municipal de Assistência Social R$ 1.020.300,00 </a:t>
            </a:r>
            <a:br>
              <a:rPr lang="pt-BR" sz="33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2020-Manutenção das atividades da assistência social........................................ R$ 239.000,00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2103-Serviço da proteção social especial  de média complexidade......................... R$ 3.400,00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2023-Benefícios eventuais..................................................................................................................................... R$ 28.500,00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2024-Manutenção das atividades do CRAS......................................................................................  R$ 303.500,00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2102-Serviço de proteção social básica.................................................................................................... R$ 369.000,00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2026-Orientação e apoio sócio familiar – </a:t>
            </a:r>
            <a:r>
              <a:rPr lang="pt-BR" sz="2000" dirty="0" err="1">
                <a:solidFill>
                  <a:schemeClr val="tx1"/>
                </a:solidFill>
              </a:rPr>
              <a:t>Oasf</a:t>
            </a:r>
            <a:r>
              <a:rPr lang="pt-BR" sz="2000" dirty="0">
                <a:solidFill>
                  <a:schemeClr val="tx1"/>
                </a:solidFill>
              </a:rPr>
              <a:t>.......................................................... R$11.500,00 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2104-Apoio a organização e gestão do SUAS  ........................................................R$25.500,00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2105-Fortalecimento do controle social R$............................................................................................. R$ 1.800,00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2106-Apoio a organização e gestão do programa bolsa família................................................ R$ 35.980,00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2107-Fortalecimento do controle social............................................................................................. R$1.820,00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2119 - Programa BPC na Escola............................................................................................................................R$ 300,00 </a:t>
            </a:r>
            <a:br>
              <a:rPr lang="pt-BR" sz="1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4.7 Fundo municipal da criança e do adolescente R$9.000,00</a:t>
            </a:r>
            <a:br>
              <a:rPr lang="pt-BR" sz="31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2029-Custeio de projetos sociais............................................................................... R$ 9.000,00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226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2113</TotalTime>
  <Words>262</Words>
  <Application>Microsoft Office PowerPoint</Application>
  <PresentationFormat>Apresentação na tela (4:3)</PresentationFormat>
  <Paragraphs>64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</vt:lpstr>
      <vt:lpstr>Cooper Black</vt:lpstr>
      <vt:lpstr>Adjacência</vt:lpstr>
      <vt:lpstr> AUDIÊNCIA PÚBLICA LEI ORÇAMENTÁRIA ANUAL/ 2023 </vt:lpstr>
      <vt:lpstr>Apresentação do PowerPoint</vt:lpstr>
      <vt:lpstr>Apresentação do PowerPoint</vt:lpstr>
      <vt:lpstr>Apresentação do PowerPoint</vt:lpstr>
      <vt:lpstr>Apresentação do PowerPoint</vt:lpstr>
      <vt:lpstr>   2.2 Gabinete do Vice - Prefeito   2005 - Manutenção das Gabinete do Vice-Prefeito R$ ........................................137.000,00   2.3 Unidade Central de Controle Interno – U.C.C.I  2006 – Manutenção das Atividades da U.C.C.I ..........................................................R$ 68.000,00    </vt:lpstr>
      <vt:lpstr>       03.Secretaria Municipal da Administração  R$5.046.500,00  3.1 Secretaria Municipal da Administração 2007-Manutenção das atividades da Sec. .......................................R$2.441.500,00 2008-Sentenças Judiciais.................................................................... R$35.000,00 2009-Manutenção das atividades da Assistência Médica................  R$220.000,00  3.2 Fundo de Previdência Social do Município – FPSM 2010 – Manutenção das atividades do FPSM............................................. R$4.380.000,00 </vt:lpstr>
      <vt:lpstr>       04 - Secretaria de Assistência Social, Cultura e Turismo R$2.006.800,00 4.1 Secretaria de Assistência Social, Cultura e Turismo R$ 524.500,00  2011-Manutenção das Atividades da Secretaria................................... R$ 346.000,00 2012-Manutenção das Atividades do Conselho Tutelar......................... R$ 178.500,00  4.2 Departamento de Cultura R$ 282.000,00 2013-Manutenção do Grupo de Danças .................................................. R$100.000,00 2014-Manutenção das atividades do Coral Municipal............................. R$ 60.000,00 2015-Manutenção do Museu Histórico Municipal.................................... R$ 4.000,00 2016-Manutenção da Banda Municipal........................................................................ R$ 72.000,00 2152- Manutenção da biblioteca Pública Municipal ....................R$ 45.000,00   4.3 Departamento de Turismo R$14.000,00 2017-Desenvolvimento do Turismo........................................................................................... R$ 14.000,00 </vt:lpstr>
      <vt:lpstr> 4.4 Departamento de Desporto R$52.000,00 2018-Manutenção das atividades do CMDE............................................ R$ 52.000,00   4.5 Departamento de Eventos R$ 105.000,00 2019-Organização e subsídios a eventos oficiais................................... R$ 105.000,00   4.6 Fundo Municipal de Assistência Social R$ 1.020.300,00  2020-Manutenção das atividades da assistência social........................................ R$ 239.000,00 2103-Serviço da proteção social especial  de média complexidade......................... R$ 3.400,00 2023-Benefícios eventuais..................................................................................................................................... R$ 28.500,00 2024-Manutenção das atividades do CRAS......................................................................................  R$ 303.500,00 2102-Serviço de proteção social básica.................................................................................................... R$ 369.000,00 2026-Orientação e apoio sócio familiar – Oasf.......................................................... R$11.500,00  2104-Apoio a organização e gestão do SUAS  ........................................................R$25.500,00 2105-Fortalecimento do controle social R$............................................................................................. R$ 1.800,00 2106-Apoio a organização e gestão do programa bolsa família................................................ R$ 35.980,00 2107-Fortalecimento do controle social............................................................................................. R$1.820,00 2119 - Programa BPC na Escola............................................................................................................................R$ 300,00   4.7 Fundo municipal da criança e do adolescente R$9.000,00 2029-Custeio de projetos sociais............................................................................... R$ 9.000,00  </vt:lpstr>
      <vt:lpstr>  05 Secretaria da Fazenda e Planejamento R$ 988.398,76 5.1 Secretaria da Fazenda e Planejamento  2031-Manutenção das atividades da secretaria................................................................ R$ 988.398,76   06 Secretaria de Agricultura, Fomento Econômico e Meio Ambiente     R$ 1.639.500,00  6.1 Secretaria de Agricultura, Fomento Econômico e Meio Ambiente............................................................................................................................................. ............R$ 1.639.500,00 2032-Manutenção das atividades da secretaria.......................................................................... R$ 863.000,00 2144-Recuperação do Solo.................................................................................................................................R$ 150.000,00 2034-Manutenção do horto municipal......................................................................................................... R$ 7.500,00 2035-Manutenção e conservação de veículos e equipamentos da SMAFE.................. R$ 472.000,00  6.2 Fundo Rotativo Municipal Estrela Velha – FRAMEV R$ 130.000,00 2037-Fundo rotativo agropecuário municipal Estrela Velha....................................... R$110.000,00 2036-Aquisição de sementes para sistema troca troca................................................ R$ 20.000,00  6.3 Fundo Municipal do Meio Ambiente.............................. R$ 17.000,00 2038-Fundo Municipal do Meio Ambiente.................................................................. R$ 17.000,00    </vt:lpstr>
      <vt:lpstr>       07 Secretaria de Obras, Serviços Públicos e Trânsito....................................................R$ 5.125.000,00 7.1 Secretaria de Obras, Serviços Públicos e Trânsito R$ 5.125.000,00  2039-Manutenção atividades desenvolvimento da Smospt.................................................R$ 2.519.000,00  2040-Manutenção de veículos maquinas  e equipamentos  da Smospt......................... R$ 991.000,00 2041-Manutenção de prédios públicos................................................................................................... R$ 120.000,00 2043-Manutenção e conservação de vias públicas....................................................................... R$ 410.000,00 2044-Manutenção do Semae......................................................................................................... R$ 130.000,00 2045-Manutenção e conservação de iluminação pública.......................................................... R$ 195.000,00 1010-Pavimentação de vias públicas.................................................................................. R$ 215.000,00 1016-Construção de Praças Públicas ........................................................................................R$ 100.000,00 1091- Construção Ponte Seca............................................................................................................................R$ 50.000,00 2151 – Amortização de Dívidas..................................................................................................................R$ 395.000,00        </vt:lpstr>
      <vt:lpstr>    08  Secretaria da Educação.......................... R$ 6.219.500,00 8.1 Secretaria da Educação.............................................. R$ 1.035.500,00 2047-Manutenção das atividades da Secretaria da Educação.................................... R$ 229.000,00 2048-Manutenção e conservação do transporte escolar...................................................  R$ 345.000,00 2049-Manutenção e conservação do transporte escolar...................................................... R$ 150.000,00 2050-Manutenção e conservação do transporte escolar....................................................  R$ 60.000,00 2051-Aquisição de merenda escolar............................................................................................................ R$ 220.000,00 2101-Aquisição de merenda escolar para educação especial......................................... R$ 1.500,00 2123 – Manutenção e desenvolvimento do ensino...................................................................................R$ 30.000,00  8.2 Educação Infantil – MDE 25%.................................... R$153.000,00 2053-Manutenção das atividades da educação infantil..................................................................... R$ 123.000,00 2054-Aquisição de merenda escolar............................................................................................................... R$ 24.000,00 2094-Programa apoio as creches  - Brasil Carinhoso................................................................................ R$ 6.000,00  8.3 Ensino Fund. – MDE 25%..........................  R$ 2.342.000,00 2055-Manutenção e conservação do transporte escolar.................................................................. R$ 140.000,00 1061 – Manutenção laboratórios de Informática.......................................................................................R$ 20.000,00 2056-Manutenção e conservação de prédios escolares..................................................................... R$ 84.000,00 2057-Manutenção das Atividades da Secretaria da Educação.............................. R$2.018.000,00 2059-Educação compensatória alunos excepcionais............................................................................ R$ 80.000,00     </vt:lpstr>
      <vt:lpstr>  8.4 Fundo de Manutenção Desenvolvimento da Educação Básica – FUNDEB...........................................................   R$2.689.000,00 2060-Qualificação de professores da rede municipal de ensino................................................ R$ 8.000,00 2061-Manutenção e conservação de transporte escolar................................................................ R$ 95.000,00 2062-Manutenção e desenvolvimento do ensino fundamental......................................... R$ 1.816.000,00 2063-Manutenção das atividades da educação infantil...............................................................  R$ 770.000,00  9. Secretaria Municipal de Saúde .............................R$ 6.864.00,00 9.1 Fundo Municipal da Saúde Recursos Vinculados........................ R$ 543.900,00 2065-Assistência farmacêutica farmácia básica estadual............................R$ 17.000,00 2066-Vigilância em saúde/ teto financeiro.......................................................... R$ 41.900,00 2067-Assistência farmacêutica farmácia básica federal............................ R$22.000,00 2068 – Custeio - Qualificar SUS ............................................................................R$ 24.000,00 2071-Atenção Básica ESF Estadual................................................................. R$ 115.000,00  2072-Sistema Única de Saúde – SUS/MAC...................................................... R$ 60.000,00 2074-Atenção Básica - Incentivo Estadual............................................................... R$ 60.000,00 2076-Programa Saúde da Família Indígena – PSFI.................................... R$ 24.000,00 2079-Vigilância saúde – Ações Estrut.Vigil. Sanitária................................ R$ 12.000,00 1067- Articular e desenvolver trabalho em rede de saúde e linha de cuidado do paciente, tendo como princípio norteador, atenção básica.................................R$ 72.000,00 2146- Atenção Básica  - Rede bem Cuidar – RBC.........................................................R$ 96.000,00</vt:lpstr>
      <vt:lpstr>9.2 Fundo Municipal da Saúde – ASPS 15%.................. R$ 5.264.800,00 2080-Manutenção das Atividades da saúde..................................................................................... R$ 2.136.100,00 2081-Atenção Básica – PACS - ESF – Municipal.................................................................................. R$ 638.100,00 2082-Manutenção das Atividades do Conselho Municipal da Saúde........................................ R$ 1.600,00 2083-Assistência Farmacêutica Farmácia Básica Municipal..................................................... R$ 210.000,00 2084-Assistência Farmacêutica – Medicamentos Especiais......................................................... R$ 45.000,00 2085-Participação no Consórcio Intermunicipal de Saúde........................................................ R$ 310.000,00 2086-Manutenção das Unidades Básicas de Saúde......................................................................... R$ 100.000,00 2088-Manutenção da Assistência Médica Odontológica.......................................................... R$ 1.824.000,00  9.3 Fundo Municipal da Saúde – Investimentos R$ 242.500,00 2133- Incremento temporário ao Custeio de Serviços de Atenção Básica em Saúde ....................................................................................................................................................................................................R$ 242.500,00  9.4 Fundo Municipal da Saúde PAB Variável.............. R$ 812.800,00 2090 - Atenção Básica PACS Federal............................................................................................................. R$ 255.500,00 2092 - Atenção Básica  ESF Federal............................................................................................................. R$ 391.000,00 2093 - Atenção Básica Saúde Bucal Federal............................................................................................. R$ 40.300,00 2135- Ações de custeio para informatização das unidades de atenção Primária a saúde (APS) ....................................................................................................................................................................................................R$ 48.000,00 2140-Desenvolver ações em ação básica em saúde ...........................................................................R$ 78.000,00   </vt:lpstr>
      <vt:lpstr>Apresentação do PowerPoint</vt:lpstr>
      <vt:lpstr>Apresentação do PowerPoint</vt:lpstr>
      <vt:lpstr>Aplicação Recursos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LEI ORÇAMENTÁRIA ANUAL/ 2018</dc:title>
  <dc:creator>Usuário</dc:creator>
  <cp:lastModifiedBy>User</cp:lastModifiedBy>
  <cp:revision>133</cp:revision>
  <dcterms:created xsi:type="dcterms:W3CDTF">2017-11-17T17:17:11Z</dcterms:created>
  <dcterms:modified xsi:type="dcterms:W3CDTF">2022-11-28T21:20:41Z</dcterms:modified>
</cp:coreProperties>
</file>