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6" r:id="rId1"/>
  </p:sldMasterIdLst>
  <p:notesMasterIdLst>
    <p:notesMasterId r:id="rId28"/>
  </p:notesMasterIdLst>
  <p:sldIdLst>
    <p:sldId id="256" r:id="rId2"/>
    <p:sldId id="286" r:id="rId3"/>
    <p:sldId id="271" r:id="rId4"/>
    <p:sldId id="287" r:id="rId5"/>
    <p:sldId id="289" r:id="rId6"/>
    <p:sldId id="290" r:id="rId7"/>
    <p:sldId id="291" r:id="rId8"/>
    <p:sldId id="293" r:id="rId9"/>
    <p:sldId id="295" r:id="rId10"/>
    <p:sldId id="294" r:id="rId11"/>
    <p:sldId id="303" r:id="rId12"/>
    <p:sldId id="304" r:id="rId13"/>
    <p:sldId id="305" r:id="rId14"/>
    <p:sldId id="292" r:id="rId15"/>
    <p:sldId id="296" r:id="rId16"/>
    <p:sldId id="306" r:id="rId17"/>
    <p:sldId id="299" r:id="rId18"/>
    <p:sldId id="298" r:id="rId19"/>
    <p:sldId id="307" r:id="rId20"/>
    <p:sldId id="308" r:id="rId21"/>
    <p:sldId id="300" r:id="rId22"/>
    <p:sldId id="310" r:id="rId23"/>
    <p:sldId id="311" r:id="rId24"/>
    <p:sldId id="312" r:id="rId25"/>
    <p:sldId id="280" r:id="rId26"/>
    <p:sldId id="301" r:id="rId27"/>
  </p:sldIdLst>
  <p:sldSz cx="9144000" cy="6858000" type="screen4x3"/>
  <p:notesSz cx="7008813" cy="9294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52" cy="464741"/>
          </a:xfrm>
          <a:prstGeom prst="rect">
            <a:avLst/>
          </a:prstGeom>
        </p:spPr>
        <p:txBody>
          <a:bodyPr vert="horz" lIns="93159" tIns="46580" rIns="93159" bIns="4658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970039" y="0"/>
            <a:ext cx="3037152" cy="464741"/>
          </a:xfrm>
          <a:prstGeom prst="rect">
            <a:avLst/>
          </a:prstGeom>
        </p:spPr>
        <p:txBody>
          <a:bodyPr vert="horz" lIns="93159" tIns="46580" rIns="93159" bIns="46580" rtlCol="0"/>
          <a:lstStyle>
            <a:lvl1pPr algn="r">
              <a:defRPr sz="1200"/>
            </a:lvl1pPr>
          </a:lstStyle>
          <a:p>
            <a:fld id="{777E6BDD-FB93-4FD8-89A1-4A31DE69B863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9" tIns="46580" rIns="93159" bIns="4658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0882" y="4415036"/>
            <a:ext cx="5607050" cy="4182666"/>
          </a:xfrm>
          <a:prstGeom prst="rect">
            <a:avLst/>
          </a:prstGeom>
        </p:spPr>
        <p:txBody>
          <a:bodyPr vert="horz" lIns="93159" tIns="46580" rIns="93159" bIns="4658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828459"/>
            <a:ext cx="3037152" cy="464741"/>
          </a:xfrm>
          <a:prstGeom prst="rect">
            <a:avLst/>
          </a:prstGeom>
        </p:spPr>
        <p:txBody>
          <a:bodyPr vert="horz" lIns="93159" tIns="46580" rIns="93159" bIns="4658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970039" y="8828459"/>
            <a:ext cx="3037152" cy="464741"/>
          </a:xfrm>
          <a:prstGeom prst="rect">
            <a:avLst/>
          </a:prstGeom>
        </p:spPr>
        <p:txBody>
          <a:bodyPr vert="horz" lIns="93159" tIns="46580" rIns="93159" bIns="46580" rtlCol="0" anchor="b"/>
          <a:lstStyle>
            <a:lvl1pPr algn="r">
              <a:defRPr sz="1200"/>
            </a:lvl1pPr>
          </a:lstStyle>
          <a:p>
            <a:fld id="{FB25EEA7-0E4E-4B6C-BCAB-0B769DE484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9415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25EEA7-0E4E-4B6C-BCAB-0B769DE48438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7487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ADFF95F-45C7-42CC-A8C8-092519039476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2102846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F95F-45C7-42CC-A8C8-092519039476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74759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F95F-45C7-42CC-A8C8-092519039476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66128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F95F-45C7-42CC-A8C8-092519039476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21048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DFF95F-45C7-42CC-A8C8-092519039476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2668808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F95F-45C7-42CC-A8C8-092519039476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54288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F95F-45C7-42CC-A8C8-092519039476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75626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F95F-45C7-42CC-A8C8-092519039476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87085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F95F-45C7-42CC-A8C8-092519039476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89053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DFF95F-45C7-42CC-A8C8-092519039476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278556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DFF95F-45C7-42CC-A8C8-092519039476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93994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EADFF95F-45C7-42CC-A8C8-092519039476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1606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9512" y="404664"/>
            <a:ext cx="8278688" cy="4752528"/>
          </a:xfrm>
        </p:spPr>
        <p:txBody>
          <a:bodyPr>
            <a:noAutofit/>
          </a:bodyPr>
          <a:lstStyle/>
          <a:p>
            <a:pPr algn="ctr"/>
            <a:r>
              <a:rPr lang="pt-BR" sz="5400" dirty="0">
                <a:latin typeface="Britannic Bold" panose="020B0903060703020204" pitchFamily="34" charset="0"/>
              </a:rPr>
              <a:t>LEI DE DIRETRIZES ORÇAMENTÁRIAS </a:t>
            </a:r>
            <a:br>
              <a:rPr lang="pt-BR" sz="5400" dirty="0">
                <a:latin typeface="Britannic Bold" panose="020B0903060703020204" pitchFamily="34" charset="0"/>
              </a:rPr>
            </a:br>
            <a:r>
              <a:rPr lang="pt-BR" sz="5400" dirty="0">
                <a:latin typeface="Britannic Bold" panose="020B0903060703020204" pitchFamily="34" charset="0"/>
              </a:rPr>
              <a:t>- LDO 2024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B033383-9C01-4EBC-B163-E8E2D119C5CD}"/>
              </a:ext>
            </a:extLst>
          </p:cNvPr>
          <p:cNvSpPr txBox="1"/>
          <p:nvPr/>
        </p:nvSpPr>
        <p:spPr>
          <a:xfrm>
            <a:off x="395536" y="620688"/>
            <a:ext cx="806266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4400" b="1" dirty="0"/>
          </a:p>
          <a:p>
            <a:pPr algn="ctr"/>
            <a:r>
              <a:rPr lang="pt-BR" sz="4400" b="1" dirty="0"/>
              <a:t>Audiência Pública sobre a</a:t>
            </a:r>
          </a:p>
          <a:p>
            <a:pPr algn="ctr"/>
            <a:endParaRPr lang="pt-BR" sz="4400" b="1" dirty="0"/>
          </a:p>
        </p:txBody>
      </p:sp>
    </p:spTree>
    <p:extLst>
      <p:ext uri="{BB962C8B-B14F-4D97-AF65-F5344CB8AC3E}">
        <p14:creationId xmlns:p14="http://schemas.microsoft.com/office/powerpoint/2010/main" val="23419028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282B98-CC87-4515-BA31-EF1C22304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247650"/>
            <a:ext cx="7776914" cy="2150368"/>
          </a:xfrm>
          <a:ln>
            <a:solidFill>
              <a:schemeClr val="bg2">
                <a:lumMod val="25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90000"/>
          </a:bodyPr>
          <a:lstStyle/>
          <a:p>
            <a:pPr algn="ctr"/>
            <a:r>
              <a:rPr lang="pt-BR" sz="3600" dirty="0"/>
              <a:t>04 - Secretaria de Assistência Social, Cultura e Turismo </a:t>
            </a:r>
            <a:br>
              <a:rPr lang="pt-BR" dirty="0"/>
            </a:br>
            <a:r>
              <a:rPr lang="pt-BR" sz="2700" dirty="0"/>
              <a:t>04.003 Departamento Turismo</a:t>
            </a:r>
            <a:br>
              <a:rPr lang="pt-BR" sz="2700" dirty="0"/>
            </a:br>
            <a:br>
              <a:rPr lang="pt-BR" sz="3100" dirty="0"/>
            </a:br>
            <a:r>
              <a:rPr lang="pt-BR" sz="2700" dirty="0"/>
              <a:t>2017 – Desenvolvimento do turismo  R$ 8.000,00</a:t>
            </a:r>
            <a:br>
              <a:rPr lang="pt-BR" sz="3100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EAE8A97-4884-4517-94B1-9E8D56C9E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550" y="4049267"/>
            <a:ext cx="7632898" cy="2150368"/>
          </a:xfrm>
          <a:ln>
            <a:solidFill>
              <a:schemeClr val="bg2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2800" dirty="0"/>
              <a:t>04 - Secretaria de Assistência Social, Cultura e Turismo </a:t>
            </a:r>
            <a:br>
              <a:rPr lang="pt-BR" dirty="0"/>
            </a:br>
            <a:r>
              <a:rPr lang="pt-BR" sz="2400" dirty="0"/>
              <a:t>04.004 Departamento Desportos</a:t>
            </a:r>
            <a:br>
              <a:rPr lang="pt-BR" sz="2400" dirty="0"/>
            </a:br>
            <a:br>
              <a:rPr lang="pt-BR" sz="2400" dirty="0"/>
            </a:br>
            <a:r>
              <a:rPr lang="pt-BR" dirty="0"/>
              <a:t>2018 – Manutenção das Atividades do CMDE      R$ 49.000,00</a:t>
            </a:r>
          </a:p>
        </p:txBody>
      </p:sp>
    </p:spTree>
    <p:extLst>
      <p:ext uri="{BB962C8B-B14F-4D97-AF65-F5344CB8AC3E}">
        <p14:creationId xmlns:p14="http://schemas.microsoft.com/office/powerpoint/2010/main" val="18877066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E7A5D6-EC5B-44CC-9AE6-7BE268D12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685800"/>
            <a:ext cx="7503740" cy="2311152"/>
          </a:xfrm>
          <a:ln>
            <a:solidFill>
              <a:schemeClr val="bg2">
                <a:lumMod val="25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algn="ctr"/>
            <a:r>
              <a:rPr lang="pt-BR" sz="3200" dirty="0"/>
              <a:t>04 - Secretaria de Assistência Social, Cultura e Turismo </a:t>
            </a:r>
            <a:br>
              <a:rPr lang="pt-BR" sz="3200" dirty="0"/>
            </a:br>
            <a:r>
              <a:rPr lang="pt-BR" sz="2400" dirty="0"/>
              <a:t>04.005 Eventos Oficiais</a:t>
            </a:r>
            <a:br>
              <a:rPr lang="pt-BR" sz="2400" dirty="0"/>
            </a:br>
            <a:br>
              <a:rPr lang="pt-BR" sz="2400" dirty="0"/>
            </a:br>
            <a:r>
              <a:rPr lang="pt-BR" sz="2000" dirty="0"/>
              <a:t>2019 - Organização e subsídio a Eventos Oficiais 105.000,00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6910818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8AD57E6-6B94-4907-B3E3-984C787360AD}"/>
              </a:ext>
            </a:extLst>
          </p:cNvPr>
          <p:cNvSpPr/>
          <p:nvPr/>
        </p:nvSpPr>
        <p:spPr>
          <a:xfrm>
            <a:off x="395536" y="620688"/>
            <a:ext cx="849694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/>
              <a:t>04 - Secretaria de Assistência Social, Cultura e Turismo </a:t>
            </a:r>
            <a:br>
              <a:rPr lang="pt-BR" sz="2800" b="1" dirty="0"/>
            </a:br>
            <a:r>
              <a:rPr lang="pt-BR" sz="2000" b="1" dirty="0"/>
              <a:t>04.006 Fundo Municipal da Assistência Social</a:t>
            </a:r>
          </a:p>
          <a:p>
            <a:pPr algn="ctr"/>
            <a:endParaRPr lang="pt-BR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t-BR" sz="2000" dirty="0"/>
              <a:t>2020- Manutenção das atividades da Assistência Social   R$ 676.000,00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t-BR" sz="2000" dirty="0"/>
              <a:t>2103 – Proteção Social Especial Média e alta complexidade – PSE MAC                                                                                       														 	R$ 2.415,00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t-BR" sz="2000" dirty="0"/>
              <a:t>2023- Benefícios Eventuais                                                      R$ 43.000,00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t-BR" sz="2000" dirty="0"/>
              <a:t>2024- Manutenção das Atividades do CRAS                         R$ 285.500,00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t-BR" sz="2000" dirty="0"/>
              <a:t>2102- Proteção Social-PSB                                                     R$ 199.080,00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t-BR" sz="2000" dirty="0"/>
              <a:t>2026 – </a:t>
            </a:r>
            <a:r>
              <a:rPr lang="pt-BR" sz="2000" dirty="0" err="1"/>
              <a:t>Co_Financiamento</a:t>
            </a:r>
            <a:r>
              <a:rPr lang="pt-BR" sz="2000" dirty="0"/>
              <a:t> Estadual FEAS                              R$ 10.605,00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t-BR" sz="2000" dirty="0"/>
              <a:t>2104- Gestão do SUAS                                                              R$ 10.100,00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t-BR" sz="2000" dirty="0"/>
              <a:t>2106 – Gestão do Programa Bolsa Família e cadastro único                  														             R$40.430,00</a:t>
            </a:r>
          </a:p>
          <a:p>
            <a:endParaRPr lang="pt-BR" sz="2000" dirty="0"/>
          </a:p>
          <a:p>
            <a:pPr algn="ctr"/>
            <a:r>
              <a:rPr lang="pt-BR" sz="2400" b="1" dirty="0"/>
              <a:t>Total 1.267.130,00</a:t>
            </a:r>
          </a:p>
        </p:txBody>
      </p:sp>
    </p:spTree>
    <p:extLst>
      <p:ext uri="{BB962C8B-B14F-4D97-AF65-F5344CB8AC3E}">
        <p14:creationId xmlns:p14="http://schemas.microsoft.com/office/powerpoint/2010/main" val="10981448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41F0CB-656D-4409-900D-3A47D9767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685800"/>
            <a:ext cx="7791772" cy="14859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000" b="1" dirty="0"/>
              <a:t>04 - Secretaria de Assistência Social, Cultura e Turismo </a:t>
            </a:r>
            <a:br>
              <a:rPr lang="pt-BR" sz="4000" dirty="0"/>
            </a:br>
            <a:r>
              <a:rPr lang="pt-BR" sz="3100" dirty="0"/>
              <a:t>04.007 Fundo Municipal da Criança e Adolescente</a:t>
            </a:r>
            <a:br>
              <a:rPr lang="pt-BR" sz="3600" dirty="0"/>
            </a:br>
            <a:br>
              <a:rPr lang="pt-BR" sz="3600" dirty="0"/>
            </a:br>
            <a:r>
              <a:rPr lang="pt-BR" sz="3100" dirty="0"/>
              <a:t>2029 – Custeio de Projetos Sociais R$ 20.000,00</a:t>
            </a:r>
            <a:br>
              <a:rPr lang="pt-BR" sz="3200" dirty="0"/>
            </a:br>
            <a:br>
              <a:rPr lang="pt-BR" sz="3200" dirty="0"/>
            </a:br>
            <a:br>
              <a:rPr lang="pt-BR" sz="3200" dirty="0"/>
            </a:br>
            <a:br>
              <a:rPr lang="pt-BR" sz="3200" dirty="0"/>
            </a:br>
            <a:br>
              <a:rPr lang="pt-BR" sz="3200" dirty="0"/>
            </a:br>
            <a:r>
              <a:rPr lang="pt-BR" sz="4000" b="1" dirty="0"/>
              <a:t>Total da Secretaria R$ 1.871.630,00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1444307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C61098-E30C-487F-8C69-B1C12AB04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05- Secretaria da Fazenda e Planejamento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92EBD3F-539C-4F61-8145-9FD3816DA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286000"/>
            <a:ext cx="8136904" cy="3375248"/>
          </a:xfrm>
        </p:spPr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Ø"/>
            </a:pPr>
            <a:endParaRPr lang="pt-BR" dirty="0"/>
          </a:p>
          <a:p>
            <a:pPr algn="ctr">
              <a:buFont typeface="Wingdings" panose="05000000000000000000" pitchFamily="2" charset="2"/>
              <a:buChar char="Ø"/>
            </a:pPr>
            <a:r>
              <a:rPr lang="pt-BR" dirty="0"/>
              <a:t>2031- Manutenção das Atividades da Secretaria      R$ 1.111.000,00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 da Secretaria        R$ 1.111.000,00</a:t>
            </a:r>
          </a:p>
        </p:txBody>
      </p:sp>
    </p:spTree>
    <p:extLst>
      <p:ext uri="{BB962C8B-B14F-4D97-AF65-F5344CB8AC3E}">
        <p14:creationId xmlns:p14="http://schemas.microsoft.com/office/powerpoint/2010/main" val="26967039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BAEDD4-D84B-42F7-AE47-3CB74F6F9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188640"/>
            <a:ext cx="7344866" cy="148590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/>
              <a:t>06- Secretaria de Agricultura</a:t>
            </a:r>
            <a:br>
              <a:rPr lang="pt-BR" dirty="0"/>
            </a:br>
            <a:r>
              <a:rPr lang="pt-BR" sz="3100" dirty="0"/>
              <a:t>06.01 Sec. Mun. Agric. Fomento Econ. e Meio Ambiente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D09644B-A9AE-4FD3-8539-6F0997333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988840"/>
            <a:ext cx="8676456" cy="48691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2032- Manutenção das Atividades da Secretaria                 R$ 981.000,00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2035- Manutenção de Veículos e </a:t>
            </a:r>
            <a:r>
              <a:rPr lang="pt-BR" dirty="0" err="1"/>
              <a:t>Equip</a:t>
            </a:r>
            <a:r>
              <a:rPr lang="pt-BR" dirty="0"/>
              <a:t>. Agrícolas                R$ 681.000,00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2144 – Recuperação do Solo                                                  R$ 150.000,00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2155 – Horas maquinas propriedades interior		        R$ 120.000,00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2034- Manutenção do Horto Municipal                                    R$ 16.000,00</a:t>
            </a:r>
          </a:p>
          <a:p>
            <a:pPr marL="0" indent="0">
              <a:buNone/>
            </a:pP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                  R$ 1.948.000,00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333722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1EC18A1-12DC-4CF2-8316-401196229BA2}"/>
              </a:ext>
            </a:extLst>
          </p:cNvPr>
          <p:cNvSpPr/>
          <p:nvPr/>
        </p:nvSpPr>
        <p:spPr>
          <a:xfrm>
            <a:off x="467544" y="476672"/>
            <a:ext cx="8676456" cy="2862322"/>
          </a:xfrm>
          <a:prstGeom prst="rect">
            <a:avLst/>
          </a:prstGeom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t-BR" sz="2800" b="1" dirty="0"/>
              <a:t>06- Secretaria de Agricultura </a:t>
            </a:r>
            <a:r>
              <a:rPr lang="pt-BR" sz="2800" b="1" dirty="0" err="1"/>
              <a:t>Fom</a:t>
            </a:r>
            <a:r>
              <a:rPr lang="pt-BR" sz="2800" b="1" dirty="0"/>
              <a:t>. Econômico e Meio Ambiente</a:t>
            </a:r>
            <a:br>
              <a:rPr lang="pt-BR" sz="2800" b="1" dirty="0"/>
            </a:br>
            <a:r>
              <a:rPr lang="pt-BR" sz="2400" dirty="0"/>
              <a:t>06.02 FRAMEV</a:t>
            </a:r>
          </a:p>
          <a:p>
            <a:pPr algn="ctr"/>
            <a:endParaRPr lang="pt-BR" sz="28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t-BR" sz="2000" dirty="0"/>
              <a:t>2036- Aquisição de sementes pelo sistema Troca-troca          R$ 20.000,00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t-BR" sz="2000" dirty="0"/>
              <a:t>2037 – Fundo Rotativo Agropecuário Mun. Estrela Velha      R$ 120.000,00</a:t>
            </a:r>
          </a:p>
          <a:p>
            <a:pPr algn="ctr"/>
            <a:endParaRPr lang="pt-BR" sz="3200" dirty="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8BAB4334-2B88-4B1B-98A3-E251320EFB8B}"/>
              </a:ext>
            </a:extLst>
          </p:cNvPr>
          <p:cNvSpPr/>
          <p:nvPr/>
        </p:nvSpPr>
        <p:spPr>
          <a:xfrm>
            <a:off x="845332" y="3549819"/>
            <a:ext cx="7920880" cy="2062103"/>
          </a:xfrm>
          <a:prstGeom prst="rect">
            <a:avLst/>
          </a:prstGeom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t-BR" sz="2800" b="1" dirty="0"/>
              <a:t>06- Secretaria de Agricultura </a:t>
            </a:r>
            <a:r>
              <a:rPr lang="pt-BR" sz="2800" b="1" dirty="0" err="1"/>
              <a:t>Fom</a:t>
            </a:r>
            <a:r>
              <a:rPr lang="pt-BR" sz="2800" b="1" dirty="0"/>
              <a:t>. Econômico e Meio Ambiente</a:t>
            </a:r>
            <a:br>
              <a:rPr lang="pt-BR" sz="2800" b="1" dirty="0"/>
            </a:br>
            <a:r>
              <a:rPr lang="pt-BR" sz="2400" dirty="0"/>
              <a:t>06.03 Meio Ambiente</a:t>
            </a:r>
          </a:p>
          <a:p>
            <a:pPr algn="ctr"/>
            <a:endParaRPr lang="pt-BR" sz="28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t-BR" sz="2000" dirty="0"/>
              <a:t>2038- Fundo Municipal do Meio Ambiente                    R$ 11.400,00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FF32AD9F-7471-4A0F-8840-A3D512B750C6}"/>
              </a:ext>
            </a:extLst>
          </p:cNvPr>
          <p:cNvSpPr/>
          <p:nvPr/>
        </p:nvSpPr>
        <p:spPr>
          <a:xfrm>
            <a:off x="1513749" y="5927126"/>
            <a:ext cx="66028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 da Secretaria        R$ 2.099.400,00 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390592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856C5F-5B3A-4124-9951-7DA223B4B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88391"/>
            <a:ext cx="7200900" cy="1485900"/>
          </a:xfrm>
        </p:spPr>
        <p:txBody>
          <a:bodyPr/>
          <a:lstStyle/>
          <a:p>
            <a:pPr algn="ctr"/>
            <a:r>
              <a:rPr lang="pt-BR" dirty="0"/>
              <a:t>07- Secretaria de Obras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8175581-9926-46B0-A2B3-67D568486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836712"/>
            <a:ext cx="8604448" cy="590465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2039- Manutenção das Atividades da Secretaria              R$ 2.880.000,00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2040- Manutenção dos veículos				     R$ 1.216.000,00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2041-  Manutenção dos prédio públicos	                             R$ 100.000,00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1016 - Construção de Praças Públicas                                   R$ 250.000,00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2044- Manutenção </a:t>
            </a:r>
            <a:r>
              <a:rPr lang="pt-BR" dirty="0" err="1"/>
              <a:t>Semae</a:t>
            </a:r>
            <a:r>
              <a:rPr lang="pt-BR" dirty="0"/>
              <a:t>					      R$ 126.000,00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2045- Manutenção iluminação pública			       R$ 208.709,75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1010- Pavimentação das Vias Públicas                                  R$ 405.250,00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2043- Manutenção e conservação de vias públicas 	       R$ 230.000,00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2151-Pagamentos juros financiamento BB                         R$ 1.350.000,00</a:t>
            </a:r>
          </a:p>
          <a:p>
            <a:pPr marL="0" indent="0" algn="ctr">
              <a:buNone/>
            </a:pPr>
            <a:endParaRPr 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 da Secretaria             R$ 6.765.959,75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840831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C82343-4DF4-435A-8868-35FD53FF8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404664"/>
            <a:ext cx="7200900" cy="1767036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000" b="1" dirty="0"/>
              <a:t>08- Secretaria de Educação</a:t>
            </a:r>
            <a:br>
              <a:rPr lang="pt-BR" sz="3600" dirty="0"/>
            </a:br>
            <a:r>
              <a:rPr lang="pt-BR" sz="3600" dirty="0"/>
              <a:t>08. 001 Secretaria Munic. Educação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ED30B28-A249-4AA0-BB00-817065FF2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988840"/>
            <a:ext cx="8640960" cy="496855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2047- Manutenção das atividades da Sec. Educação        R$ 2.024.000,00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2049- Manutenção e conservação do transporte                  R$ 578.550,00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2123 – Manutenção e desenvolvimento do ensino                 R$ 98.200,00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2051- Aquisição de Merenda Escolar                                      R$ 275.600,00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2101 – Aquisição de Merenda Escolar para ed. especial           R$ 2.625,00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sz="2400" b="1" dirty="0"/>
              <a:t>                                   Total            R$ 2.978.975,00</a:t>
            </a:r>
          </a:p>
        </p:txBody>
      </p:sp>
    </p:spTree>
    <p:extLst>
      <p:ext uri="{BB962C8B-B14F-4D97-AF65-F5344CB8AC3E}">
        <p14:creationId xmlns:p14="http://schemas.microsoft.com/office/powerpoint/2010/main" val="1974234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220935-C476-44C4-B483-4B6FE701D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188640"/>
            <a:ext cx="7200900" cy="1015008"/>
          </a:xfrm>
        </p:spPr>
        <p:txBody>
          <a:bodyPr>
            <a:normAutofit/>
          </a:bodyPr>
          <a:lstStyle/>
          <a:p>
            <a:pPr algn="ctr"/>
            <a:r>
              <a:rPr 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08- Secretaria de Educação</a:t>
            </a:r>
            <a:br>
              <a:rPr 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08. 002 Educação Infantil</a:t>
            </a:r>
            <a:endParaRPr lang="pt-B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429518E-B990-4D75-B7C7-387CCDE72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412776"/>
            <a:ext cx="8412500" cy="5040560"/>
          </a:xfrm>
        </p:spPr>
        <p:txBody>
          <a:bodyPr>
            <a:normAutofit fontScale="92500" lnSpcReduction="10000"/>
          </a:bodyPr>
          <a:lstStyle/>
          <a:p>
            <a:r>
              <a:rPr lang="pt-BR" dirty="0"/>
              <a:t>2053- Manutenção das atividades da Educação Infantil      R$ 143.000,00</a:t>
            </a:r>
          </a:p>
          <a:p>
            <a:pPr marL="0" indent="0">
              <a:buNone/>
            </a:pPr>
            <a:r>
              <a:rPr lang="pt-BR" sz="2400" b="1" dirty="0"/>
              <a:t>			Total R$ 143.000,00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sz="3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08- Secretaria de Educação</a:t>
            </a:r>
            <a:br>
              <a:rPr lang="pt-BR" sz="3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08. 003 Ensino Fundamental</a:t>
            </a:r>
            <a:endParaRPr lang="pt-BR" sz="3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t-BR" dirty="0"/>
          </a:p>
          <a:p>
            <a:r>
              <a:rPr lang="pt-BR" dirty="0"/>
              <a:t>2055 – Manutenção do Transporte escolar                           R$ 140.000,00</a:t>
            </a:r>
          </a:p>
          <a:p>
            <a:r>
              <a:rPr lang="pt-BR" dirty="0"/>
              <a:t>1061 - Manutenção dos laboratórios de informática               R$ 25.000,00</a:t>
            </a:r>
          </a:p>
          <a:p>
            <a:r>
              <a:rPr lang="pt-BR" dirty="0"/>
              <a:t>2056 - Manutenção e </a:t>
            </a:r>
            <a:r>
              <a:rPr lang="pt-BR" dirty="0" err="1"/>
              <a:t>Conserv</a:t>
            </a:r>
            <a:r>
              <a:rPr lang="pt-BR" dirty="0"/>
              <a:t>. dos Prédios escolares          R$ 150.000,00</a:t>
            </a:r>
          </a:p>
          <a:p>
            <a:r>
              <a:rPr lang="pt-BR" dirty="0"/>
              <a:t>2059 – Educação compensatória p/ alunos Excepcionais    R$ 160.000,00</a:t>
            </a:r>
          </a:p>
          <a:p>
            <a:pPr marL="0" indent="0">
              <a:buNone/>
            </a:pPr>
            <a:r>
              <a:rPr lang="pt-BR" dirty="0"/>
              <a:t>			</a:t>
            </a:r>
            <a:r>
              <a:rPr lang="pt-BR" sz="2600" b="1" dirty="0"/>
              <a:t>Total R$ 475.000,00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5339561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5027A6-77F3-48AC-875F-925037F75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que é a LDO?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D2E5D34-B53B-4BE0-98A0-EB36297F9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800" dirty="0"/>
              <a:t>A </a:t>
            </a:r>
            <a:r>
              <a:rPr lang="pt-BR" sz="2800" b="1" dirty="0"/>
              <a:t>Lei de Diretrizes Orçamentárias</a:t>
            </a:r>
            <a:r>
              <a:rPr lang="pt-BR" sz="2800" dirty="0"/>
              <a:t> (</a:t>
            </a:r>
            <a:r>
              <a:rPr lang="pt-BR" sz="2800" b="1" dirty="0"/>
              <a:t>LDO</a:t>
            </a:r>
            <a:r>
              <a:rPr lang="pt-BR" sz="2800" dirty="0"/>
              <a:t>) é a </a:t>
            </a:r>
            <a:r>
              <a:rPr lang="pt-BR" sz="2800" b="1" dirty="0"/>
              <a:t>lei</a:t>
            </a:r>
            <a:r>
              <a:rPr lang="pt-BR" sz="2800" dirty="0"/>
              <a:t> que contém o planejamento da elaboração do orçamento (LOA) do município para o ano seguinte, estabelecendo prioridades e metas.</a:t>
            </a:r>
          </a:p>
        </p:txBody>
      </p:sp>
    </p:spTree>
    <p:extLst>
      <p:ext uri="{BB962C8B-B14F-4D97-AF65-F5344CB8AC3E}">
        <p14:creationId xmlns:p14="http://schemas.microsoft.com/office/powerpoint/2010/main" val="10002777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72B6F2-2EFD-4E2F-86F3-C2E6D2D49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dirty="0"/>
              <a:t>08- Secretaria de Educação</a:t>
            </a:r>
            <a:br>
              <a:rPr lang="pt-BR" sz="4000" dirty="0"/>
            </a:br>
            <a:r>
              <a:rPr lang="pt-BR" sz="3200" dirty="0"/>
              <a:t>08. 04 FUNDEB</a:t>
            </a:r>
            <a:endParaRPr lang="pt-BR" sz="40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98D6D0E-7F9B-4EC1-A17F-5368CA3DE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2286000"/>
            <a:ext cx="8928992" cy="3581400"/>
          </a:xfrm>
        </p:spPr>
        <p:txBody>
          <a:bodyPr/>
          <a:lstStyle/>
          <a:p>
            <a:r>
              <a:rPr lang="pt-BR" dirty="0"/>
              <a:t>2061 – Manutenção e conservação do transporte escolar   R$ 250.000,00</a:t>
            </a:r>
          </a:p>
          <a:p>
            <a:r>
              <a:rPr lang="pt-BR" dirty="0"/>
              <a:t>2060- Qualificação dos profs. Rede Municipal                          R$ 14.000,00</a:t>
            </a:r>
          </a:p>
          <a:p>
            <a:r>
              <a:rPr lang="pt-BR" dirty="0"/>
              <a:t>2062- Manutenção e desenvolvimento Ens. Fundamental R$ 2.056.500,00</a:t>
            </a:r>
          </a:p>
          <a:p>
            <a:r>
              <a:rPr lang="pt-BR" dirty="0"/>
              <a:t>2063- Manutenção das Atividades da Educação Infantil        R$ 776.150,00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sz="2400" b="1" dirty="0"/>
              <a:t>		</a:t>
            </a:r>
            <a:r>
              <a:rPr lang="pt-BR" sz="2800" b="1" dirty="0"/>
              <a:t>Total da Secretaria R$ 6.693.625,00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98628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C5E0C6-0570-42EB-B1EF-BC358A151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062" y="116632"/>
            <a:ext cx="7200900" cy="14859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600" dirty="0"/>
              <a:t>09 Secretaria de Saúde</a:t>
            </a:r>
            <a:br>
              <a:rPr lang="pt-BR" sz="3600" dirty="0"/>
            </a:br>
            <a:r>
              <a:rPr lang="pt-BR" sz="2700" dirty="0"/>
              <a:t>09.01 Fundo da Saúde recursos Estaduais</a:t>
            </a:r>
            <a:br>
              <a:rPr lang="pt-BR" sz="2700" dirty="0"/>
            </a:b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778B2CF-14D3-4A39-ABC5-F1BAC76E7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196752"/>
            <a:ext cx="8532440" cy="564169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2148- Projeto chamar 192				             R$ 6.300,00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2071- Atenção Básica Estadual			 	R$ 124.000,00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2065 - Assistência farmacêutica estadual		R$ 10.000,00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2074 - Atenção Básica PIAPS Incentivo AB		R$ 65.000,00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2076 – Programa Saúde </a:t>
            </a:r>
            <a:r>
              <a:rPr lang="pt-BR" dirty="0" err="1"/>
              <a:t>Índigena</a:t>
            </a:r>
            <a:r>
              <a:rPr lang="pt-BR" dirty="0"/>
              <a:t>				R$ 29.000,00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2146 – Ações rede bem cuidar RS 			R$ 106.000,00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2154 – NAAB </a:t>
            </a:r>
            <a:r>
              <a:rPr lang="pt-BR" dirty="0" err="1"/>
              <a:t>Nucleo</a:t>
            </a:r>
            <a:r>
              <a:rPr lang="pt-BR" dirty="0"/>
              <a:t> de apoio a Atenção Básica	R$ 77.000,00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2156 – Primeira Infância Melhor 				R$ 35.850,00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  <a:p>
            <a:pPr marL="0" indent="0" algn="ctr">
              <a:buNone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                 R$ 453.150,00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846451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D3E33FC-C557-4D7B-B44A-EB2EB5AA59AF}"/>
              </a:ext>
            </a:extLst>
          </p:cNvPr>
          <p:cNvSpPr/>
          <p:nvPr/>
        </p:nvSpPr>
        <p:spPr>
          <a:xfrm>
            <a:off x="1979712" y="476672"/>
            <a:ext cx="61926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/>
              <a:t>09 Secretaria de Saúde</a:t>
            </a:r>
            <a:br>
              <a:rPr lang="pt-BR" sz="3200" dirty="0"/>
            </a:br>
            <a:r>
              <a:rPr lang="pt-BR" sz="2400" dirty="0"/>
              <a:t>09.02 Fundo da Saúde ASPS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1AA2E356-8DEF-4E05-A2C8-308EB9B21007}"/>
              </a:ext>
            </a:extLst>
          </p:cNvPr>
          <p:cNvSpPr/>
          <p:nvPr/>
        </p:nvSpPr>
        <p:spPr>
          <a:xfrm>
            <a:off x="683568" y="1844824"/>
            <a:ext cx="8352928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/>
              <a:t>2080- Manutenção da SMS                                                         R$2.078.000,00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/>
              <a:t>2081 – Atenção Básica – PACS Municipal 			             R$ 672.000,00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/>
              <a:t>2082 – Manutenção ativ. Conselho da Saúde			                  R$ 3.500,00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/>
              <a:t>2085 – Participação Consórcio da saúde 			              R$ 282.000,00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/>
              <a:t>2086- Manutenção das Unidades básicas de saúde		        R$ 79.750,00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/>
              <a:t>2083- Assistência farmacêutica – municipal				       R$ 210.000,00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/>
              <a:t>2084 – Assistência farmacêutica – med. Especiais	   	         R$ 55.000,00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/>
              <a:t>2088- Manutenção da Assistência médica e odontológica	    R$ 1.960.000,00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/>
              <a:t>2157- PICS Praticas Interativas e Complementares			  R$ 60.000,00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  <a:p>
            <a:pPr algn="ctr">
              <a:buFont typeface="Wingdings" panose="05000000000000000000" pitchFamily="2" charset="2"/>
              <a:buChar char="Ø"/>
            </a:pPr>
            <a:r>
              <a:rPr lang="pt-BR" sz="2000" b="1" dirty="0"/>
              <a:t>Total da Unidade R$ 5.400.250,00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736059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69A45F8-50D0-4E06-AA97-F73D41DA4D09}"/>
              </a:ext>
            </a:extLst>
          </p:cNvPr>
          <p:cNvSpPr/>
          <p:nvPr/>
        </p:nvSpPr>
        <p:spPr>
          <a:xfrm>
            <a:off x="2241675" y="163182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3200" dirty="0"/>
              <a:t>09 Secretaria de Saúde</a:t>
            </a:r>
            <a:br>
              <a:rPr lang="pt-BR" sz="3200" dirty="0"/>
            </a:br>
            <a:r>
              <a:rPr lang="pt-BR" sz="2400" dirty="0"/>
              <a:t>09.03 Emendas Parlamentares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2260CBCA-DFAC-4888-A2B7-4BEC68E48431}"/>
              </a:ext>
            </a:extLst>
          </p:cNvPr>
          <p:cNvSpPr/>
          <p:nvPr/>
        </p:nvSpPr>
        <p:spPr>
          <a:xfrm>
            <a:off x="1403648" y="1152710"/>
            <a:ext cx="74888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2133- Custeio Atenção básica					R$ 200.000,00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424653E0-6BDE-4427-94A5-9C74CE8D3572}"/>
              </a:ext>
            </a:extLst>
          </p:cNvPr>
          <p:cNvSpPr/>
          <p:nvPr/>
        </p:nvSpPr>
        <p:spPr>
          <a:xfrm>
            <a:off x="2123728" y="1811667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3200" dirty="0"/>
              <a:t>09 Secretaria de Saúde</a:t>
            </a:r>
            <a:br>
              <a:rPr lang="pt-BR" sz="3200" dirty="0"/>
            </a:br>
            <a:r>
              <a:rPr lang="pt-BR" sz="2400" dirty="0"/>
              <a:t>09.04 Recursos Federais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98721E1-323D-4781-B794-4A0099562312}"/>
              </a:ext>
            </a:extLst>
          </p:cNvPr>
          <p:cNvSpPr/>
          <p:nvPr/>
        </p:nvSpPr>
        <p:spPr>
          <a:xfrm>
            <a:off x="576064" y="2763602"/>
            <a:ext cx="831641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2092- Atenção Básica – ESF Federal				            R$ 407.000,00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2093 – Saúde Bucal								               R$ 31.000,00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2135- Ações de informatização das unidades saúde		       R$ 48.000,00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2140- Desenvolver ações em Atenção Básica			                R$ 77.000,00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2079- </a:t>
            </a:r>
            <a:r>
              <a:rPr lang="pt-BR" dirty="0" err="1"/>
              <a:t>Vigilancia</a:t>
            </a:r>
            <a:r>
              <a:rPr lang="pt-BR" dirty="0"/>
              <a:t> em Saúde/ </a:t>
            </a:r>
            <a:r>
              <a:rPr lang="pt-BR" dirty="0" err="1"/>
              <a:t>Vigilânca</a:t>
            </a:r>
            <a:r>
              <a:rPr lang="pt-BR" dirty="0"/>
              <a:t> sanitária				R$ 15.100,00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 2066- </a:t>
            </a:r>
            <a:r>
              <a:rPr lang="pt-BR" dirty="0" err="1"/>
              <a:t>Vigilancia</a:t>
            </a:r>
            <a:r>
              <a:rPr lang="pt-BR" dirty="0"/>
              <a:t> em Saúde teto financeiro					R$ 49.050,00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2067 – Assistência Farmacêutica federal					R$ 23.050,00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2068- Custeio Qualificar									R$ 24.000,00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2072 – Sistema </a:t>
            </a:r>
            <a:r>
              <a:rPr lang="pt-BR" dirty="0" err="1"/>
              <a:t>Unicco</a:t>
            </a:r>
            <a:r>
              <a:rPr lang="pt-BR" dirty="0"/>
              <a:t> </a:t>
            </a:r>
            <a:r>
              <a:rPr lang="pt-BR" dirty="0" err="1"/>
              <a:t>Saude</a:t>
            </a:r>
            <a:r>
              <a:rPr lang="pt-BR" dirty="0"/>
              <a:t> Sus/</a:t>
            </a:r>
            <a:r>
              <a:rPr lang="pt-BR" dirty="0" err="1"/>
              <a:t>mac</a:t>
            </a:r>
            <a:r>
              <a:rPr lang="pt-BR" dirty="0"/>
              <a:t>						R$ 70.000,00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2145 – Custeio Atenção Básica- saúde do Homem				   R$ 5.000,00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  <a:p>
            <a:pPr algn="ctr"/>
            <a:r>
              <a:rPr lang="pt-BR" b="1" dirty="0"/>
              <a:t>Total da Unidade R$ 1.029.200,00</a:t>
            </a:r>
          </a:p>
          <a:p>
            <a:pPr algn="r"/>
            <a:endParaRPr lang="pt-BR" sz="2000" b="1" dirty="0"/>
          </a:p>
          <a:p>
            <a:pPr algn="ctr"/>
            <a:r>
              <a:rPr lang="pt-BR" sz="2000" b="1" dirty="0"/>
              <a:t>TOTAL SECRETARIA 7.082.600,00</a:t>
            </a:r>
          </a:p>
        </p:txBody>
      </p:sp>
    </p:spTree>
    <p:extLst>
      <p:ext uri="{BB962C8B-B14F-4D97-AF65-F5344CB8AC3E}">
        <p14:creationId xmlns:p14="http://schemas.microsoft.com/office/powerpoint/2010/main" val="26218829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72D46A8D-D5DF-40D6-A3D0-DEBBC68647D5}"/>
              </a:ext>
            </a:extLst>
          </p:cNvPr>
          <p:cNvSpPr/>
          <p:nvPr/>
        </p:nvSpPr>
        <p:spPr>
          <a:xfrm>
            <a:off x="467544" y="476672"/>
            <a:ext cx="8856984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b="1" dirty="0"/>
              <a:t>PROJEÇÕES POR SECRETARIAS</a:t>
            </a:r>
          </a:p>
          <a:p>
            <a:endParaRPr lang="pt-BR" sz="3200" b="1" dirty="0"/>
          </a:p>
          <a:p>
            <a:r>
              <a:rPr lang="pt-BR" sz="2800" b="1" dirty="0"/>
              <a:t>1- Câmara de Vereadores                      R$ 1.320.000,00</a:t>
            </a:r>
          </a:p>
          <a:p>
            <a:r>
              <a:rPr lang="pt-BR" sz="2800" b="1" dirty="0"/>
              <a:t>2- Gabinete do Prefeito 			                  R$ 927.700,00</a:t>
            </a:r>
          </a:p>
          <a:p>
            <a:r>
              <a:rPr lang="pt-BR" sz="2800" b="1" dirty="0"/>
              <a:t>3- Secretaria da Administração		     R$3.058.210,25</a:t>
            </a:r>
          </a:p>
          <a:p>
            <a:r>
              <a:rPr lang="pt-BR" sz="2800" b="1" dirty="0"/>
              <a:t>4- Secretaria da Assistência Social		 R$1.871.630,00</a:t>
            </a:r>
          </a:p>
          <a:p>
            <a:r>
              <a:rPr lang="pt-BR" sz="2800" b="1" dirty="0"/>
              <a:t>5- Secretaria da Fazenda e Planej. 		R$ 1.111.000,00</a:t>
            </a:r>
          </a:p>
          <a:p>
            <a:r>
              <a:rPr lang="pt-BR" sz="2800" b="1" dirty="0"/>
              <a:t>6- Secretaria da Agricultura					R$ 2.099.400,00</a:t>
            </a:r>
          </a:p>
          <a:p>
            <a:r>
              <a:rPr lang="pt-BR" sz="2800" b="1" dirty="0"/>
              <a:t>7- Secretaria de Obras						R$ 6.765.959,75</a:t>
            </a:r>
          </a:p>
          <a:p>
            <a:r>
              <a:rPr lang="pt-BR" sz="2800" b="1" dirty="0"/>
              <a:t>8– Secretaria da Educação				     R$ 6.693.625,00</a:t>
            </a:r>
          </a:p>
          <a:p>
            <a:r>
              <a:rPr lang="pt-BR" sz="2800" b="1" dirty="0"/>
              <a:t>9- Secretaria da Saúde						R$ 7.082.600,00</a:t>
            </a:r>
          </a:p>
          <a:p>
            <a:r>
              <a:rPr lang="pt-BR" sz="2800" b="1" dirty="0"/>
              <a:t>Reserva de contingência livre				   R$ 440.000,00</a:t>
            </a:r>
          </a:p>
          <a:p>
            <a:endParaRPr lang="pt-BR" sz="2800" b="1" dirty="0"/>
          </a:p>
          <a:p>
            <a:pPr algn="ctr"/>
            <a:r>
              <a:rPr lang="pt-BR" sz="3200" b="1" dirty="0"/>
              <a:t>Total R$ 31.370.125,00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286274581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916632" y="836712"/>
            <a:ext cx="7543800" cy="504057"/>
          </a:xfrm>
        </p:spPr>
        <p:txBody>
          <a:bodyPr>
            <a:normAutofit fontScale="90000"/>
          </a:bodyPr>
          <a:lstStyle/>
          <a:p>
            <a:pPr marL="457200" indent="-457200" algn="ctr">
              <a:buFont typeface="Wingdings" panose="05000000000000000000" pitchFamily="2" charset="2"/>
              <a:buChar char="ü"/>
            </a:pPr>
            <a:r>
              <a:rPr lang="pt-BR" sz="32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PROJEÇÃO TOTAL DE INVESTIMENTOS</a:t>
            </a:r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916632" y="2060848"/>
            <a:ext cx="7776864" cy="216024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dirty="0"/>
              <a:t>Câmara de Vereadores			    R$ 270.000.00</a:t>
            </a:r>
          </a:p>
          <a:p>
            <a:pPr marL="0" indent="0">
              <a:buNone/>
            </a:pPr>
            <a:r>
              <a:rPr lang="pt-BR" sz="2400" dirty="0"/>
              <a:t>Secretaria de Obras                                 R$ 655.250,00</a:t>
            </a:r>
          </a:p>
          <a:p>
            <a:pPr marL="0" indent="0">
              <a:buNone/>
            </a:pPr>
            <a:r>
              <a:rPr lang="pt-BR" sz="2400" dirty="0"/>
              <a:t>Secretaria da Educação                             R$ 25.000,00</a:t>
            </a:r>
          </a:p>
          <a:p>
            <a:pPr marL="0" indent="0" algn="ctr">
              <a:buNone/>
            </a:pPr>
            <a:r>
              <a:rPr lang="pt-BR" sz="2400" b="1" u="sng" dirty="0"/>
              <a:t>Total               R$ 950.250,00</a:t>
            </a:r>
          </a:p>
          <a:p>
            <a:pPr marL="109728" lvl="8" indent="0">
              <a:spcBef>
                <a:spcPts val="400"/>
              </a:spcBef>
              <a:buClr>
                <a:schemeClr val="accent1"/>
              </a:buClr>
              <a:buSzPct val="68000"/>
              <a:buNone/>
            </a:pPr>
            <a:endParaRPr lang="pt-BR" sz="2400" dirty="0"/>
          </a:p>
          <a:p>
            <a:pPr marL="109728" lvl="8" indent="0">
              <a:spcBef>
                <a:spcPts val="400"/>
              </a:spcBef>
              <a:buClr>
                <a:schemeClr val="accent1"/>
              </a:buClr>
              <a:buSzPct val="68000"/>
              <a:buNone/>
            </a:pPr>
            <a:endParaRPr lang="pt-BR" sz="2400" dirty="0"/>
          </a:p>
          <a:p>
            <a:pPr marL="109728" lvl="8" indent="0">
              <a:spcBef>
                <a:spcPts val="400"/>
              </a:spcBef>
              <a:buClr>
                <a:schemeClr val="accent1"/>
              </a:buClr>
              <a:buSzPct val="68000"/>
              <a:buNone/>
            </a:pPr>
            <a:endParaRPr lang="pt-BR" sz="2400" dirty="0"/>
          </a:p>
          <a:p>
            <a:pPr marL="109728" indent="0">
              <a:buNone/>
            </a:pPr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50174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793D56-B33F-4802-8B18-A51D571C1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5767536"/>
          </a:xfrm>
        </p:spPr>
        <p:txBody>
          <a:bodyPr/>
          <a:lstStyle/>
          <a:p>
            <a:pPr algn="ctr"/>
            <a:br>
              <a:rPr lang="pt-BR" dirty="0"/>
            </a:br>
            <a:br>
              <a:rPr lang="pt-BR" dirty="0"/>
            </a:br>
            <a:br>
              <a:rPr lang="pt-BR" dirty="0"/>
            </a:br>
            <a:r>
              <a:rPr lang="pt-BR" sz="6600" dirty="0"/>
              <a:t>Obrigado pela participação!</a:t>
            </a:r>
          </a:p>
        </p:txBody>
      </p:sp>
    </p:spTree>
    <p:extLst>
      <p:ext uri="{BB962C8B-B14F-4D97-AF65-F5344CB8AC3E}">
        <p14:creationId xmlns:p14="http://schemas.microsoft.com/office/powerpoint/2010/main" val="41288109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539552" y="213372"/>
            <a:ext cx="8604448" cy="3431652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pt-BR" sz="5400" b="1" dirty="0">
                <a:latin typeface="Britannic Bold" panose="020B0903060703020204" pitchFamily="34" charset="0"/>
              </a:rPr>
              <a:t>AÇÕES PROPOSTAS PARA 2024</a:t>
            </a:r>
          </a:p>
          <a:p>
            <a:pPr marL="109728" indent="0" algn="ctr">
              <a:buNone/>
            </a:pPr>
            <a:r>
              <a:rPr lang="pt-BR" sz="4400" b="1" dirty="0">
                <a:latin typeface="Britannic Bold" panose="020B0903060703020204" pitchFamily="34" charset="0"/>
              </a:rPr>
              <a:t>Projeto de Lei Nº 1.508/2023</a:t>
            </a:r>
          </a:p>
          <a:p>
            <a:pPr>
              <a:buFont typeface="Arial" charset="0"/>
              <a:buChar char="•"/>
            </a:pPr>
            <a:endParaRPr lang="pt-BR" dirty="0"/>
          </a:p>
          <a:p>
            <a:pPr marL="109728" indent="0">
              <a:buNone/>
            </a:pPr>
            <a:endParaRPr lang="pt-BR" dirty="0"/>
          </a:p>
          <a:p>
            <a:pPr>
              <a:buFont typeface="Wingdings" pitchFamily="2" charset="2"/>
              <a:buChar char="q"/>
            </a:pPr>
            <a:endParaRPr lang="pt-BR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53401AF5-4767-4ABC-8443-E0C439F0C5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907020"/>
            <a:ext cx="5616624" cy="37376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6684111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CE0EB5-AAC6-45A7-8711-EF27E3D7F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01- Câmara de Vereadores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4ABD43A-D91C-47D1-B9C1-BD00259587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2420888"/>
            <a:ext cx="8604448" cy="344651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1001- Aquisição de Equipamentos e Material Permanente    </a:t>
            </a: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R$ 30.000,00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1002- Ampliação, Reforma e Manutenção das Dependências da Câmara de Vereadores                                                                           </a:t>
            </a: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R$ 240.000,00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2109- Manutenção das Atividades Legislativas                  </a:t>
            </a: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R$ 1.000.000,00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2110- Gestão Pública Eficaz e Transparente na Câmara Municipal </a:t>
            </a:r>
          </a:p>
          <a:p>
            <a:pPr marL="0" indent="0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			                     R$ 50.000,00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   R$ 1.320.000,00</a:t>
            </a:r>
          </a:p>
        </p:txBody>
      </p:sp>
    </p:spTree>
    <p:extLst>
      <p:ext uri="{BB962C8B-B14F-4D97-AF65-F5344CB8AC3E}">
        <p14:creationId xmlns:p14="http://schemas.microsoft.com/office/powerpoint/2010/main" val="6322548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965130-B3F1-4179-AB5F-DFEA97703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/>
              <a:t>02- Gabinete do Prefeito</a:t>
            </a:r>
            <a:br>
              <a:rPr lang="pt-BR" dirty="0"/>
            </a:br>
            <a:r>
              <a:rPr lang="pt-BR" sz="2800" dirty="0"/>
              <a:t>02.001 – Gabinete do Prefeito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89A3464-A029-4163-947E-699AFB201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988840"/>
            <a:ext cx="8136904" cy="2016224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2002 - Manutenção das Atividades do Gabinete        R$ 691.000,00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2003 - Coordenadoria Municipal da Defesa Civil	R$ 24.200,00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2004 - Coordenadoria da Mulher				  R$ 2.000,00</a:t>
            </a:r>
          </a:p>
          <a:p>
            <a:pPr marL="0" indent="0">
              <a:buNone/>
            </a:pPr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endParaRPr lang="pt-BR" sz="2400" dirty="0"/>
          </a:p>
          <a:p>
            <a:pPr marL="0" indent="0">
              <a:buNone/>
            </a:pPr>
            <a:r>
              <a:rPr lang="pt-B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Total     unidade            R$ 717.200,00</a:t>
            </a:r>
          </a:p>
        </p:txBody>
      </p:sp>
    </p:spTree>
    <p:extLst>
      <p:ext uri="{BB962C8B-B14F-4D97-AF65-F5344CB8AC3E}">
        <p14:creationId xmlns:p14="http://schemas.microsoft.com/office/powerpoint/2010/main" val="14944074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7A1F92-313E-47F9-8759-1FE632892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775" y="3573016"/>
            <a:ext cx="7410450" cy="2088232"/>
          </a:xfrm>
          <a:ln>
            <a:solidFill>
              <a:schemeClr val="bg2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pt-BR" dirty="0"/>
              <a:t>02- Gabinete do Prefeito</a:t>
            </a:r>
            <a:br>
              <a:rPr lang="pt-BR" sz="4000" dirty="0"/>
            </a:br>
            <a:r>
              <a:rPr lang="pt-BR" sz="3600" dirty="0"/>
              <a:t>02.003- UCCI</a:t>
            </a:r>
            <a:br>
              <a:rPr lang="pt-BR" sz="4000" dirty="0"/>
            </a:br>
            <a:br>
              <a:rPr lang="pt-BR" sz="4000" dirty="0"/>
            </a:br>
            <a:r>
              <a:rPr lang="pt-BR" sz="2200" dirty="0"/>
              <a:t>2006- Manutenção das Atividades do </a:t>
            </a:r>
            <a:r>
              <a:rPr lang="pt-BR" sz="2200" dirty="0" err="1"/>
              <a:t>U.c.c.i</a:t>
            </a:r>
            <a:r>
              <a:rPr lang="pt-BR" sz="2200" dirty="0"/>
              <a:t>.             R$ 69.500,00</a:t>
            </a:r>
            <a:br>
              <a:rPr lang="pt-BR" dirty="0"/>
            </a:br>
            <a:br>
              <a:rPr lang="pt-BR" dirty="0"/>
            </a:br>
            <a:r>
              <a:rPr lang="pt-BR" sz="3600" b="1" dirty="0"/>
              <a:t>Total Órgão 02  R$ 927.700,00</a:t>
            </a:r>
            <a:br>
              <a:rPr lang="pt-BR" sz="4000" dirty="0"/>
            </a:br>
            <a:endParaRPr lang="pt-BR" sz="40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4FD65BF4-0FE7-4905-A984-C1547A16DCC7}"/>
              </a:ext>
            </a:extLst>
          </p:cNvPr>
          <p:cNvSpPr txBox="1">
            <a:spLocks/>
          </p:cNvSpPr>
          <p:nvPr/>
        </p:nvSpPr>
        <p:spPr>
          <a:xfrm>
            <a:off x="827584" y="548680"/>
            <a:ext cx="8136904" cy="2088232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 vert="horz" lIns="91440" tIns="45720" rIns="91440" bIns="45720" rtlCol="0" anchor="t">
            <a:normAutofit fontScale="25000" lnSpcReduction="20000"/>
          </a:bodyPr>
          <a:lstStyle>
            <a:lvl1pPr algn="l" defTabSz="6858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2300" dirty="0"/>
              <a:t>		</a:t>
            </a:r>
          </a:p>
          <a:p>
            <a:r>
              <a:rPr lang="pt-BR" sz="12300" dirty="0"/>
              <a:t>	</a:t>
            </a:r>
            <a:r>
              <a:rPr lang="pt-BR" sz="16000" dirty="0"/>
              <a:t>02- Gabinete do Prefeito</a:t>
            </a:r>
            <a:br>
              <a:rPr lang="pt-BR" sz="16000" dirty="0"/>
            </a:br>
            <a:r>
              <a:rPr lang="pt-BR" sz="16000" dirty="0"/>
              <a:t>	</a:t>
            </a:r>
            <a:r>
              <a:rPr lang="pt-BR" sz="16000"/>
              <a:t>	</a:t>
            </a:r>
            <a:r>
              <a:rPr lang="pt-BR" sz="11200"/>
              <a:t>02.002 </a:t>
            </a:r>
            <a:r>
              <a:rPr lang="pt-BR" sz="11200" dirty="0"/>
              <a:t>– Gabinete do Vice - Prefeito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  <a:p>
            <a:pPr>
              <a:buFont typeface="Wingdings" panose="05000000000000000000" pitchFamily="2" charset="2"/>
              <a:buChar char="Ø"/>
            </a:pPr>
            <a:endParaRPr lang="pt-BR" sz="7200" dirty="0"/>
          </a:p>
          <a:p>
            <a:r>
              <a:rPr lang="pt-BR" sz="8000" dirty="0"/>
              <a:t>2005- Manutenção das Atividades do </a:t>
            </a:r>
            <a:r>
              <a:rPr lang="pt-BR" sz="8000" dirty="0" err="1"/>
              <a:t>Gab</a:t>
            </a:r>
            <a:r>
              <a:rPr lang="pt-BR" sz="8000" dirty="0"/>
              <a:t>. Vice-Prefeito  R$ 141.000,00</a:t>
            </a:r>
          </a:p>
          <a:p>
            <a:endParaRPr lang="pt-BR" sz="7200" dirty="0"/>
          </a:p>
          <a:p>
            <a:r>
              <a:rPr lang="pt-BR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82086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294BDE-C847-4568-B2C6-1385B6A4B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114" y="620688"/>
            <a:ext cx="786378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/>
              <a:t>03- Secretaria de Administração</a:t>
            </a:r>
            <a:br>
              <a:rPr lang="pt-BR" dirty="0"/>
            </a:br>
            <a:r>
              <a:rPr lang="pt-BR" sz="3600" dirty="0"/>
              <a:t>03. 001 Sec. Mun. Administração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6FA7653-5BA4-42C2-852C-4D26D3C5D0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2286000"/>
            <a:ext cx="8604448" cy="1791072"/>
          </a:xfrm>
          <a:ln>
            <a:solidFill>
              <a:schemeClr val="bg2">
                <a:lumMod val="50000"/>
              </a:schemeClr>
            </a:solidFill>
          </a:ln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2007- Manutenção das Atividades da Secretaria            R$ 2.825.110,25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2009 – Manutenção das Atividades Assistência Médica   R$ 233.100,00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  <a:p>
            <a:pPr marL="0" indent="0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</a:t>
            </a: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  da Secretaria  R$ 3.058.210,25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327043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777C9F-C931-4C26-A108-4A9930F86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88640"/>
            <a:ext cx="7200900" cy="2376264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/>
              <a:t>04- Secretaria de Assistência Social, Cultura e Turismo</a:t>
            </a:r>
            <a:br>
              <a:rPr lang="pt-BR" dirty="0"/>
            </a:br>
            <a:r>
              <a:rPr lang="pt-BR" sz="3100" dirty="0"/>
              <a:t>04.001 – Secretaria de Assistência Social, Cultura e Turismo</a:t>
            </a:r>
            <a:br>
              <a:rPr lang="pt-BR" dirty="0"/>
            </a:br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B33B1F3-BD6F-4E17-A42A-DC3FAF2B5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550" y="2348880"/>
            <a:ext cx="7920930" cy="265442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pt-BR" dirty="0"/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2012- Manutenção atividades do Conselho Tutelar   R$ 183.500,00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</a:t>
            </a:r>
            <a:r>
              <a:rPr lang="pt-BR" b="1" dirty="0"/>
              <a:t>      R$ 183.500,00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617846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F3957B-A5A1-41F4-BF6D-4AAEC0074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188640"/>
            <a:ext cx="7200900" cy="148590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/>
              <a:t>04- Secretaria de Assistência Social, Cultura e Turismo</a:t>
            </a:r>
            <a:br>
              <a:rPr lang="pt-BR" dirty="0"/>
            </a:br>
            <a:r>
              <a:rPr lang="pt-BR" sz="3100" dirty="0"/>
              <a:t>04.002 Departamento Cultura 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5EC059D-75B7-44C3-9B72-40D070590C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944" y="2204864"/>
            <a:ext cx="7920880" cy="2769468"/>
          </a:xfrm>
          <a:ln>
            <a:solidFill>
              <a:schemeClr val="bg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sz="1800" dirty="0"/>
              <a:t>2013- Manutenção das Atividades do Grupo de Dança          R$ 65.000,00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1800" dirty="0"/>
              <a:t>2014- Manutenção das Atividades do Coral Municipal           R$ 68.000,00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1800" dirty="0"/>
              <a:t>2015- Manutenção do Museu Histórico Municipal                     R$ 5.000,00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1800" dirty="0"/>
              <a:t>2016- Manutenção da Banda Municipal                                   R$ 79.000,00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1800" dirty="0"/>
              <a:t>2152- Manutenção da Biblioteca Municipal	    	             R$ 22.000,00</a:t>
            </a:r>
          </a:p>
          <a:p>
            <a:pPr marL="0" indent="0">
              <a:buNone/>
            </a:pPr>
            <a:r>
              <a:rPr lang="pt-BR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Total                        </a:t>
            </a: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R$ 239.000,00                                         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755032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Cortar">
  <a:themeElements>
    <a:clrScheme name="Cortar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77A1AB"/>
      </a:hlink>
      <a:folHlink>
        <a:srgbClr val="9A5D78"/>
      </a:folHlink>
    </a:clrScheme>
    <a:fontScheme name="Cortar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ortar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TM10001105[[fn=Cortar]]</Template>
  <TotalTime>2280</TotalTime>
  <Words>525</Words>
  <Application>Microsoft Office PowerPoint</Application>
  <PresentationFormat>Apresentação na tela (4:3)</PresentationFormat>
  <Paragraphs>192</Paragraphs>
  <Slides>26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32" baseType="lpstr">
      <vt:lpstr>Arial</vt:lpstr>
      <vt:lpstr>Britannic Bold</vt:lpstr>
      <vt:lpstr>Calibri</vt:lpstr>
      <vt:lpstr>Franklin Gothic Book</vt:lpstr>
      <vt:lpstr>Wingdings</vt:lpstr>
      <vt:lpstr>Cortar</vt:lpstr>
      <vt:lpstr>LEI DE DIRETRIZES ORÇAMENTÁRIAS  - LDO 2024</vt:lpstr>
      <vt:lpstr>O que é a LDO?</vt:lpstr>
      <vt:lpstr>Apresentação do PowerPoint</vt:lpstr>
      <vt:lpstr>01- Câmara de Vereadores</vt:lpstr>
      <vt:lpstr>02- Gabinete do Prefeito 02.001 – Gabinete do Prefeito</vt:lpstr>
      <vt:lpstr>02- Gabinete do Prefeito 02.003- UCCI  2006- Manutenção das Atividades do U.c.c.i.             R$ 69.500,00  Total Órgão 02  R$ 927.700,00 </vt:lpstr>
      <vt:lpstr>03- Secretaria de Administração 03. 001 Sec. Mun. Administração</vt:lpstr>
      <vt:lpstr>04- Secretaria de Assistência Social, Cultura e Turismo 04.001 – Secretaria de Assistência Social, Cultura e Turismo  </vt:lpstr>
      <vt:lpstr>04- Secretaria de Assistência Social, Cultura e Turismo 04.002 Departamento Cultura </vt:lpstr>
      <vt:lpstr>04 - Secretaria de Assistência Social, Cultura e Turismo  04.003 Departamento Turismo  2017 – Desenvolvimento do turismo  R$ 8.000,00 </vt:lpstr>
      <vt:lpstr>04 - Secretaria de Assistência Social, Cultura e Turismo  04.005 Eventos Oficiais  2019 - Organização e subsídio a Eventos Oficiais 105.000,00</vt:lpstr>
      <vt:lpstr>Apresentação do PowerPoint</vt:lpstr>
      <vt:lpstr>04 - Secretaria de Assistência Social, Cultura e Turismo  04.007 Fundo Municipal da Criança e Adolescente  2029 – Custeio de Projetos Sociais R$ 20.000,00     Total da Secretaria R$ 1.871.630,00</vt:lpstr>
      <vt:lpstr>05- Secretaria da Fazenda e Planejamento</vt:lpstr>
      <vt:lpstr>06- Secretaria de Agricultura 06.01 Sec. Mun. Agric. Fomento Econ. e Meio Ambiente </vt:lpstr>
      <vt:lpstr>Apresentação do PowerPoint</vt:lpstr>
      <vt:lpstr>07- Secretaria de Obras</vt:lpstr>
      <vt:lpstr>08- Secretaria de Educação 08. 001 Secretaria Munic. Educação </vt:lpstr>
      <vt:lpstr>08- Secretaria de Educação 08. 002 Educação Infantil</vt:lpstr>
      <vt:lpstr>08- Secretaria de Educação 08. 04 FUNDEB</vt:lpstr>
      <vt:lpstr>09 Secretaria de Saúde 09.01 Fundo da Saúde recursos Estaduais  </vt:lpstr>
      <vt:lpstr>Apresentação do PowerPoint</vt:lpstr>
      <vt:lpstr>Apresentação do PowerPoint</vt:lpstr>
      <vt:lpstr>Apresentação do PowerPoint</vt:lpstr>
      <vt:lpstr>PROJEÇÃO TOTAL DE INVESTIMENTOS</vt:lpstr>
      <vt:lpstr>   Obrigado pela participação!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LEI DE DIRETRIZES ORÇAMENTÁRIAS  - LDO</dc:title>
  <dc:creator>Usuário</dc:creator>
  <cp:lastModifiedBy>User</cp:lastModifiedBy>
  <cp:revision>161</cp:revision>
  <cp:lastPrinted>2022-10-11T19:34:14Z</cp:lastPrinted>
  <dcterms:created xsi:type="dcterms:W3CDTF">2017-09-13T11:46:03Z</dcterms:created>
  <dcterms:modified xsi:type="dcterms:W3CDTF">2023-10-05T16:33:27Z</dcterms:modified>
</cp:coreProperties>
</file>