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notesMasterIdLst>
    <p:notesMasterId r:id="rId21"/>
  </p:notesMasterIdLst>
  <p:sldIdLst>
    <p:sldId id="256" r:id="rId2"/>
    <p:sldId id="286" r:id="rId3"/>
    <p:sldId id="271" r:id="rId4"/>
    <p:sldId id="287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280" r:id="rId18"/>
    <p:sldId id="302" r:id="rId19"/>
    <p:sldId id="30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Planilha1!$C$3</c:f>
              <c:strCache>
                <c:ptCount val="1"/>
                <c:pt idx="0">
                  <c:v>Valores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3E-4FF1-84ED-6423210D76F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3E-4FF1-84ED-6423210D76F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33E-4FF1-84ED-6423210D76F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33E-4FF1-84ED-6423210D76F4}"/>
              </c:ext>
            </c:extLst>
          </c:dPt>
          <c:dPt>
            <c:idx val="4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33E-4FF1-84ED-6423210D76F4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33E-4FF1-84ED-6423210D76F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33E-4FF1-84ED-6423210D76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Planilha1!$B$4:$B$10</c:f>
              <c:strCache>
                <c:ptCount val="7"/>
                <c:pt idx="0">
                  <c:v>Camara de Vereadores</c:v>
                </c:pt>
                <c:pt idx="1">
                  <c:v>Sec. Assistencia Social Cultura e Turismo</c:v>
                </c:pt>
                <c:pt idx="2">
                  <c:v>Sec. Fazenda e Planejamento</c:v>
                </c:pt>
                <c:pt idx="3">
                  <c:v>Secretaria da Educação</c:v>
                </c:pt>
                <c:pt idx="4">
                  <c:v>Secretaria de Obras</c:v>
                </c:pt>
                <c:pt idx="5">
                  <c:v>Secretaria dea Saúde</c:v>
                </c:pt>
                <c:pt idx="6">
                  <c:v>Secretaria de Agricutura </c:v>
                </c:pt>
              </c:strCache>
            </c:strRef>
          </c:cat>
          <c:val>
            <c:numRef>
              <c:f>Planilha1!$C$4:$C$10</c:f>
              <c:numCache>
                <c:formatCode>#,##0.00</c:formatCode>
                <c:ptCount val="7"/>
                <c:pt idx="0">
                  <c:v>350000</c:v>
                </c:pt>
                <c:pt idx="1">
                  <c:v>130000</c:v>
                </c:pt>
                <c:pt idx="2">
                  <c:v>80000</c:v>
                </c:pt>
                <c:pt idx="3">
                  <c:v>750000</c:v>
                </c:pt>
                <c:pt idx="4">
                  <c:v>2430000</c:v>
                </c:pt>
                <c:pt idx="5">
                  <c:v>100000</c:v>
                </c:pt>
                <c:pt idx="6">
                  <c:v>590000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33E-4FF1-84ED-6423210D76F4}"/>
            </c:ext>
          </c:extLst>
        </c:ser>
        <c:ser>
          <c:idx val="1"/>
          <c:order val="1"/>
          <c:tx>
            <c:strRef>
              <c:f>Planilha1!$D$3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633E-4FF1-84ED-6423210D76F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633E-4FF1-84ED-6423210D76F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633E-4FF1-84ED-6423210D76F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633E-4FF1-84ED-6423210D76F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633E-4FF1-84ED-6423210D76F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633E-4FF1-84ED-6423210D76F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633E-4FF1-84ED-6423210D76F4}"/>
              </c:ext>
            </c:extLst>
          </c:dPt>
          <c:cat>
            <c:strRef>
              <c:f>Planilha1!$B$4:$B$10</c:f>
              <c:strCache>
                <c:ptCount val="7"/>
                <c:pt idx="0">
                  <c:v>Camara de Vereadores</c:v>
                </c:pt>
                <c:pt idx="1">
                  <c:v>Sec. Assistencia Social Cultura e Turismo</c:v>
                </c:pt>
                <c:pt idx="2">
                  <c:v>Sec. Fazenda e Planejamento</c:v>
                </c:pt>
                <c:pt idx="3">
                  <c:v>Secretaria da Educação</c:v>
                </c:pt>
                <c:pt idx="4">
                  <c:v>Secretaria de Obras</c:v>
                </c:pt>
                <c:pt idx="5">
                  <c:v>Secretaria dea Saúde</c:v>
                </c:pt>
                <c:pt idx="6">
                  <c:v>Secretaria de Agricutura </c:v>
                </c:pt>
              </c:strCache>
            </c:strRef>
          </c:cat>
          <c:val>
            <c:numRef>
              <c:f>Planilha1!$D$4:$D$10</c:f>
              <c:numCache>
                <c:formatCode>0.00</c:formatCode>
                <c:ptCount val="7"/>
                <c:pt idx="0">
                  <c:v>7.9006772009029342</c:v>
                </c:pt>
                <c:pt idx="1">
                  <c:v>2.9345372460496613</c:v>
                </c:pt>
                <c:pt idx="2">
                  <c:v>1.8058690744920993</c:v>
                </c:pt>
                <c:pt idx="3">
                  <c:v>16.930022573363431</c:v>
                </c:pt>
                <c:pt idx="4">
                  <c:v>54.853273137697514</c:v>
                </c:pt>
                <c:pt idx="5">
                  <c:v>2.2573363431151243</c:v>
                </c:pt>
                <c:pt idx="6">
                  <c:v>13.318284424379232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633E-4FF1-84ED-6423210D76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7E6BDD-FB93-4FD8-89A1-4A31DE69B863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5EEA7-0E4E-4B6C-BCAB-0B769DE484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41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25EEA7-0E4E-4B6C-BCAB-0B769DE48438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487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210284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4759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6128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1048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66880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5428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7562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87085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9053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78556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3994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60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404664"/>
            <a:ext cx="8278688" cy="4752528"/>
          </a:xfrm>
        </p:spPr>
        <p:txBody>
          <a:bodyPr>
            <a:noAutofit/>
          </a:bodyPr>
          <a:lstStyle/>
          <a:p>
            <a:pPr algn="ctr"/>
            <a:r>
              <a:rPr lang="pt-BR" sz="5400" dirty="0">
                <a:latin typeface="Britannic Bold" panose="020B0903060703020204" pitchFamily="34" charset="0"/>
              </a:rPr>
              <a:t>LEI DE DIRETRIZES ORÇAMENTÁRIAS </a:t>
            </a:r>
            <a:br>
              <a:rPr lang="pt-BR" sz="5400" dirty="0">
                <a:latin typeface="Britannic Bold" panose="020B0903060703020204" pitchFamily="34" charset="0"/>
              </a:rPr>
            </a:br>
            <a:r>
              <a:rPr lang="pt-BR" sz="5400" dirty="0">
                <a:latin typeface="Britannic Bold" panose="020B0903060703020204" pitchFamily="34" charset="0"/>
              </a:rPr>
              <a:t>- </a:t>
            </a:r>
            <a:r>
              <a:rPr lang="pt-BR" sz="5400">
                <a:latin typeface="Britannic Bold" panose="020B0903060703020204" pitchFamily="34" charset="0"/>
              </a:rPr>
              <a:t>LDO 2023</a:t>
            </a:r>
            <a:endParaRPr lang="pt-BR" sz="5400" dirty="0">
              <a:latin typeface="Britannic Bold" panose="020B0903060703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B033383-9C01-4EBC-B163-E8E2D119C5CD}"/>
              </a:ext>
            </a:extLst>
          </p:cNvPr>
          <p:cNvSpPr txBox="1"/>
          <p:nvPr/>
        </p:nvSpPr>
        <p:spPr>
          <a:xfrm>
            <a:off x="395536" y="620688"/>
            <a:ext cx="80626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b="1" dirty="0"/>
          </a:p>
          <a:p>
            <a:pPr algn="ctr"/>
            <a:r>
              <a:rPr lang="pt-BR" sz="4400" b="1" dirty="0"/>
              <a:t>Audiência Pública sobre a</a:t>
            </a:r>
          </a:p>
          <a:p>
            <a:pPr algn="ctr"/>
            <a:endParaRPr lang="pt-BR" sz="4400" b="1" dirty="0"/>
          </a:p>
        </p:txBody>
      </p:sp>
    </p:spTree>
    <p:extLst>
      <p:ext uri="{BB962C8B-B14F-4D97-AF65-F5344CB8AC3E}">
        <p14:creationId xmlns:p14="http://schemas.microsoft.com/office/powerpoint/2010/main" val="23419028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82B98-CC87-4515-BA31-EF1C22304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Secretaria de Assistência Social, Cultura e Turismo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AE8A97-4884-4517-94B1-9E8D56C9E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286000"/>
            <a:ext cx="8604448" cy="3581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do Conselho Tutelar             R$ 150.000,00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Custeio de Projetos Sociais                                                    R$ 10.000,00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Serviço de Proteção Social Básica (PAIF, SCFV)                 R$ 230.000,00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Apoio a Organização Gestão do Programa Bolsa Família    R$ 20.000,00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Apoio a Organização e Gestão do SUAS                                R$ 15.000,00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                        R$ 425.000,00</a:t>
            </a:r>
          </a:p>
        </p:txBody>
      </p:sp>
    </p:spTree>
    <p:extLst>
      <p:ext uri="{BB962C8B-B14F-4D97-AF65-F5344CB8AC3E}">
        <p14:creationId xmlns:p14="http://schemas.microsoft.com/office/powerpoint/2010/main" val="18877066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3957B-A5A1-41F4-BF6D-4AAEC007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Secretaria de Assistência Social, Cultura e Turismo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EC059D-75B7-44C3-9B72-40D070590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171700"/>
            <a:ext cx="8460432" cy="43536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Cultura, Turismo e Desporto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do Grupo de Dança                   R$ 32.000,00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Obras Literárias para a Biblioteca Municipal   R$ 10.000,00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do Coral Municipal                    R$ 42.000,00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do Museu Histórico Municipal                              R$ 7.000,00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 Banda Municipal                                            R$ 44.000,00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Organizações e Subsídios a Eventos Oficiais                        R$ 100.000,00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Desenvolvimento do Turismo                                                    R$ 27.000,00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do CMDE                                     R$ 40.000,00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                             R$ 302.000,00                                         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55032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BAEDD4-D84B-42F7-AE47-3CB74F6F9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88640"/>
            <a:ext cx="7200900" cy="1485900"/>
          </a:xfrm>
        </p:spPr>
        <p:txBody>
          <a:bodyPr/>
          <a:lstStyle/>
          <a:p>
            <a:pPr algn="ctr"/>
            <a:r>
              <a:rPr lang="pt-BR" dirty="0"/>
              <a:t>Secretaria de Agricultura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09644B-A9AE-4FD3-8539-6F0997333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908720"/>
            <a:ext cx="8604448" cy="594928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da Secretaria                 R$1.300.000,00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Máquinas e Implementos Agrícolas       R$ 200.000,00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Caixa de Água  para comunidades          R$ 10.000,00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Ampliação de Redes de Abastecimento                        R$ 30.000,00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Calcário                                                    R$ 150.000,00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Máquinas e Imp. Agrícolas (FRAMEV)    R$ 150.000,00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Troca-troca                                                                       R$ 60.000,00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Horto Municipal                                                               R$ 15.000,00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Secadores de Grãos                                  R$ 50.000,00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Luz Elétrica para População de Baixa Renda                R$ 10.000,00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              R$ 2.035.000,00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33722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246EEA-649B-4E5D-824F-918C6459B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Secretaria de Educação</a:t>
            </a:r>
            <a:br>
              <a:rPr lang="pt-BR" dirty="0"/>
            </a:br>
            <a:r>
              <a:rPr lang="pt-BR" sz="4000" dirty="0"/>
              <a:t>R$ 4.210.000,00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CC004D-C26F-49E5-8F5B-453E6D880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3429000"/>
            <a:ext cx="8604448" cy="2438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da Secretaria              R$ 3.300.000,00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Criação e Man. do </a:t>
            </a:r>
            <a:r>
              <a:rPr lang="pt-BR" dirty="0" err="1"/>
              <a:t>Prog</a:t>
            </a:r>
            <a:r>
              <a:rPr lang="pt-BR" dirty="0"/>
              <a:t>. Esporte e Saúde                    R$ 70.000,00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Criação e Man. do </a:t>
            </a:r>
            <a:r>
              <a:rPr lang="pt-BR" dirty="0" err="1"/>
              <a:t>Prog</a:t>
            </a:r>
            <a:r>
              <a:rPr lang="pt-BR" dirty="0"/>
              <a:t>. Educação Financeira             R$ 10.000,00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r>
              <a:rPr lang="pt-BR" b="1" dirty="0"/>
              <a:t>Total                                                                                   R$ 3.380.000,00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89449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82343-4DF4-435A-8868-35FD53FF8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Secretaria de Educação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D30B28-A249-4AA0-BB00-817065FF2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00808"/>
            <a:ext cx="8424936" cy="4968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Educação Compensatória Alunos </a:t>
            </a:r>
            <a:r>
              <a:rPr lang="pt-BR" dirty="0" err="1"/>
              <a:t>Excep</a:t>
            </a:r>
            <a:r>
              <a:rPr lang="pt-BR" dirty="0"/>
              <a:t>.                            R$ 80.000,00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Mat. Didáticos e Mat. Permanente (Creche)   R$ 50.000,00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Mat. Didáticos e Mat. Permanente (Fund.)   R$ 50.000,00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Infraestrutura nas Escolas                                                   R$ 300.000,00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Veículo para Transporte Escolar                    R$ 350.000,00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r>
              <a:rPr lang="pt-BR" b="1" dirty="0"/>
              <a:t>Total                                                                                             R$ 830.000,00</a:t>
            </a:r>
          </a:p>
        </p:txBody>
      </p:sp>
    </p:spTree>
    <p:extLst>
      <p:ext uri="{BB962C8B-B14F-4D97-AF65-F5344CB8AC3E}">
        <p14:creationId xmlns:p14="http://schemas.microsoft.com/office/powerpoint/2010/main" val="1974234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856C5F-5B3A-4124-9951-7DA223B4B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88391"/>
            <a:ext cx="7200900" cy="1485900"/>
          </a:xfrm>
        </p:spPr>
        <p:txBody>
          <a:bodyPr/>
          <a:lstStyle/>
          <a:p>
            <a:pPr algn="ctr"/>
            <a:r>
              <a:rPr lang="pt-BR" dirty="0"/>
              <a:t>Secretaria de Obras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175581-9926-46B0-A2B3-67D568486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8604448" cy="590465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da Secretaria                     R$ 2.850.000,00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dos prédio públicos				  R$ 200.000,00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Máquinas                                                    R$ 1.000.000,00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Área de Terra para Parque Industrial           R$ 350.000,00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Implantação do Sistema de Vídeo Monitoramento           R$ 100.000,00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Construção de Praças Públicas                                          R$ 100.000,00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Implantação do Sistema de Saneamento                          R$ 200.000,00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Pavimentação das Vias Públicas                                         R$ 600.000,00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Infraestrutura e Acessibilidade Urbana                                R$ 30.000,00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Sistema de Coleta de Lixo                                                     R$ 80.000,00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Conclusão do Ginásio do Parque                                         R$ 200.000,00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Infraestrutura do Parque                                                      R$ 100.000,00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                      R$ 5.810.000,00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40831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5E0C6-0570-42EB-B1EF-BC358A151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062" y="116632"/>
            <a:ext cx="7200900" cy="1485900"/>
          </a:xfrm>
        </p:spPr>
        <p:txBody>
          <a:bodyPr/>
          <a:lstStyle/>
          <a:p>
            <a:pPr algn="ctr"/>
            <a:r>
              <a:rPr lang="pt-BR" dirty="0"/>
              <a:t>Secretaria de Saúde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78B2CF-14D3-4A39-ABC5-F1BAC76E7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024" y="836712"/>
            <a:ext cx="8784976" cy="600173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 SMS                                                               R$2.403.000,00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dos serviços (</a:t>
            </a:r>
            <a:r>
              <a:rPr lang="pt-BR" dirty="0" err="1"/>
              <a:t>Assist</a:t>
            </a:r>
            <a:r>
              <a:rPr lang="pt-BR" dirty="0"/>
              <a:t> </a:t>
            </a:r>
            <a:r>
              <a:rPr lang="pt-BR" dirty="0" err="1"/>
              <a:t>Méd</a:t>
            </a:r>
            <a:r>
              <a:rPr lang="pt-BR" dirty="0"/>
              <a:t> e Odont.)                       R$ 60.000,00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serviços através Consórcio (</a:t>
            </a:r>
            <a:r>
              <a:rPr lang="pt-BR" dirty="0" err="1"/>
              <a:t>Assist</a:t>
            </a:r>
            <a:r>
              <a:rPr lang="pt-BR" dirty="0"/>
              <a:t> </a:t>
            </a:r>
            <a:r>
              <a:rPr lang="pt-BR" dirty="0" err="1"/>
              <a:t>Méd</a:t>
            </a:r>
            <a:r>
              <a:rPr lang="pt-BR" dirty="0"/>
              <a:t> </a:t>
            </a:r>
            <a:r>
              <a:rPr lang="pt-BR" dirty="0" err="1"/>
              <a:t>Odont</a:t>
            </a:r>
            <a:r>
              <a:rPr lang="pt-BR" dirty="0"/>
              <a:t>)      R$ 250.000,00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serviços, contrato </a:t>
            </a:r>
            <a:r>
              <a:rPr lang="pt-BR" dirty="0" err="1"/>
              <a:t>Hospitar</a:t>
            </a:r>
            <a:r>
              <a:rPr lang="pt-BR" dirty="0"/>
              <a:t> (</a:t>
            </a:r>
            <a:r>
              <a:rPr lang="pt-BR" dirty="0" err="1"/>
              <a:t>Assist</a:t>
            </a:r>
            <a:r>
              <a:rPr lang="pt-BR" dirty="0"/>
              <a:t> </a:t>
            </a:r>
            <a:r>
              <a:rPr lang="pt-BR" dirty="0" err="1"/>
              <a:t>Méd</a:t>
            </a:r>
            <a:r>
              <a:rPr lang="pt-BR" dirty="0"/>
              <a:t> </a:t>
            </a:r>
            <a:r>
              <a:rPr lang="pt-BR" dirty="0" err="1"/>
              <a:t>Odont</a:t>
            </a:r>
            <a:r>
              <a:rPr lang="pt-BR" dirty="0"/>
              <a:t>)        R$ 500.00,00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Adquirir, controlar e distribuir medicamentos e insumos        R$ 300.000,00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assistência médica e odontológica		  R$ 2.100.000,00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Serviços de Informatização nas unidades saúde	             	R$ 60.00,00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Reforma de Unidades Sanitárias                                                R$ 100.000,00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Material Permanente                                                                     R$ 80.000,00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Atendimento </a:t>
            </a:r>
            <a:r>
              <a:rPr lang="pt-BR" dirty="0" err="1"/>
              <a:t>Pré</a:t>
            </a:r>
            <a:r>
              <a:rPr lang="pt-BR" dirty="0"/>
              <a:t> Hospitalar (SAMU 192)                                   R$ 200.000,00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Manter equipes ESF, PACS,SB NAAB e PSFI			    R$ 1.200.000,00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Vigilância na saúde						          R$ 45.000,00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                       R$ 7.298.000,00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46451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22960" y="548679"/>
            <a:ext cx="7543800" cy="504057"/>
          </a:xfrm>
        </p:spPr>
        <p:txBody>
          <a:bodyPr>
            <a:normAutofit fontScale="90000"/>
          </a:bodyPr>
          <a:lstStyle/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pt-BR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PROJEÇÃO TOTAL DE INVESTIMENTOS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1268760"/>
            <a:ext cx="7776864" cy="48245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/>
              <a:t>Câmara de Vereadores			    R$ 350.000.00</a:t>
            </a:r>
          </a:p>
          <a:p>
            <a:pPr marL="0" indent="0">
              <a:buNone/>
            </a:pPr>
            <a:r>
              <a:rPr lang="pt-BR" sz="2400" dirty="0"/>
              <a:t>Secretaria da Fazenda                               R$ 80.000,00</a:t>
            </a:r>
          </a:p>
          <a:p>
            <a:pPr marL="0" indent="0">
              <a:buNone/>
            </a:pPr>
            <a:r>
              <a:rPr lang="pt-BR" sz="2400" dirty="0"/>
              <a:t>Secretaria de Assistência Social              R$ 130.000,00</a:t>
            </a:r>
          </a:p>
          <a:p>
            <a:pPr marL="0" indent="0">
              <a:buNone/>
            </a:pPr>
            <a:r>
              <a:rPr lang="pt-BR" sz="2400" dirty="0"/>
              <a:t>Secretaria de Agricultura                        R$ 590.000,00</a:t>
            </a:r>
          </a:p>
          <a:p>
            <a:pPr marL="0" indent="0">
              <a:buNone/>
            </a:pPr>
            <a:r>
              <a:rPr lang="pt-BR" sz="2400" dirty="0"/>
              <a:t>Secretaria de Obras                             R$ 2.430.000,00</a:t>
            </a:r>
          </a:p>
          <a:p>
            <a:pPr marL="0" indent="0">
              <a:buNone/>
            </a:pPr>
            <a:r>
              <a:rPr lang="pt-BR" sz="2400" dirty="0"/>
              <a:t>Secretaria da Educação                         R$ 750.000,00</a:t>
            </a:r>
          </a:p>
          <a:p>
            <a:pPr marL="0" indent="0">
              <a:buNone/>
            </a:pPr>
            <a:r>
              <a:rPr lang="pt-BR" sz="2400" dirty="0"/>
              <a:t>Secretaria da Saúde                              R$ 100.000,00</a:t>
            </a:r>
          </a:p>
          <a:p>
            <a:pPr marL="0" indent="0">
              <a:buNone/>
            </a:pPr>
            <a:endParaRPr lang="pt-BR" sz="2400" dirty="0"/>
          </a:p>
          <a:p>
            <a:pPr marL="109728" lvl="8" indent="0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r>
              <a:rPr lang="pt-BR" sz="2400" b="1" dirty="0"/>
              <a:t>                                        </a:t>
            </a:r>
            <a:r>
              <a:rPr lang="pt-BR" sz="2400" b="1" u="sng" dirty="0"/>
              <a:t>Total               R$ 4.430.000,00</a:t>
            </a:r>
          </a:p>
          <a:p>
            <a:pPr marL="109728" lvl="8" indent="0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pt-BR" sz="2400" dirty="0"/>
          </a:p>
          <a:p>
            <a:pPr marL="109728" lvl="8" indent="0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pt-BR" sz="2400" dirty="0"/>
          </a:p>
          <a:p>
            <a:pPr marL="109728" lvl="8" indent="0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pt-BR" sz="2400" dirty="0"/>
          </a:p>
          <a:p>
            <a:pPr marL="109728" indent="0">
              <a:buNone/>
            </a:pPr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5017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FF3948-B069-4461-88F0-C048A3F26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142" y="116631"/>
            <a:ext cx="7863780" cy="929547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GRÁFICO DOS </a:t>
            </a:r>
            <a:r>
              <a:rPr lang="pt-BR" sz="4000" dirty="0"/>
              <a:t>INVESTIMENTOS</a:t>
            </a:r>
            <a:endParaRPr lang="pt-BR" dirty="0"/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0C616BE-9416-4049-B6DE-D4634CF946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0812347"/>
              </p:ext>
            </p:extLst>
          </p:nvPr>
        </p:nvGraphicFramePr>
        <p:xfrm>
          <a:off x="683568" y="692696"/>
          <a:ext cx="8352928" cy="6165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99070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93D56-B33F-4802-8B18-A51D571C1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767536"/>
          </a:xfrm>
        </p:spPr>
        <p:txBody>
          <a:bodyPr/>
          <a:lstStyle/>
          <a:p>
            <a:pPr algn="ctr"/>
            <a:br>
              <a:rPr lang="pt-BR" dirty="0"/>
            </a:br>
            <a:br>
              <a:rPr lang="pt-BR" dirty="0"/>
            </a:br>
            <a:br>
              <a:rPr lang="pt-BR" dirty="0"/>
            </a:br>
            <a:r>
              <a:rPr lang="pt-BR" sz="6600" dirty="0"/>
              <a:t>Obrigado pela participação!</a:t>
            </a:r>
          </a:p>
        </p:txBody>
      </p:sp>
    </p:spTree>
    <p:extLst>
      <p:ext uri="{BB962C8B-B14F-4D97-AF65-F5344CB8AC3E}">
        <p14:creationId xmlns:p14="http://schemas.microsoft.com/office/powerpoint/2010/main" val="41288109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027A6-77F3-48AC-875F-925037F75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a LDO?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2E5D34-B53B-4BE0-98A0-EB36297F9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A </a:t>
            </a:r>
            <a:r>
              <a:rPr lang="pt-BR" sz="2800" b="1" dirty="0"/>
              <a:t>Lei de Diretrizes Orçamentárias</a:t>
            </a:r>
            <a:r>
              <a:rPr lang="pt-BR" sz="2800" dirty="0"/>
              <a:t> (</a:t>
            </a:r>
            <a:r>
              <a:rPr lang="pt-BR" sz="2800" b="1" dirty="0"/>
              <a:t>LDO</a:t>
            </a:r>
            <a:r>
              <a:rPr lang="pt-BR" sz="2800" dirty="0"/>
              <a:t>) é a </a:t>
            </a:r>
            <a:r>
              <a:rPr lang="pt-BR" sz="2800" b="1" dirty="0"/>
              <a:t>lei</a:t>
            </a:r>
            <a:r>
              <a:rPr lang="pt-BR" sz="2800" dirty="0"/>
              <a:t> que contém o planejamento da elaboração do orçamento (LOA) do município para o ano seguinte, estabelecendo prioridades e metas.</a:t>
            </a:r>
          </a:p>
        </p:txBody>
      </p:sp>
    </p:spTree>
    <p:extLst>
      <p:ext uri="{BB962C8B-B14F-4D97-AF65-F5344CB8AC3E}">
        <p14:creationId xmlns:p14="http://schemas.microsoft.com/office/powerpoint/2010/main" val="10002777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836712"/>
            <a:ext cx="8254044" cy="6021288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t-BR" sz="5400" b="1" dirty="0">
                <a:latin typeface="Britannic Bold" panose="020B0903060703020204" pitchFamily="34" charset="0"/>
              </a:rPr>
              <a:t>AÇÕES PROPOSTAS PARA 2023</a:t>
            </a:r>
          </a:p>
          <a:p>
            <a:pPr>
              <a:buFont typeface="Arial" charset="0"/>
              <a:buChar char="•"/>
            </a:pPr>
            <a:endParaRPr lang="pt-BR" dirty="0"/>
          </a:p>
          <a:p>
            <a:pPr marL="109728" indent="0">
              <a:buNone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3401AF5-4767-4ABC-8443-E0C439F0C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907020"/>
            <a:ext cx="5616624" cy="37376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684111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CE0EB5-AAC6-45A7-8711-EF27E3D7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Câmara de Vereadores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ABD43A-D91C-47D1-B9C1-BD0025958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420888"/>
            <a:ext cx="8604448" cy="34465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Equipamentos e Material Permanente              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Ampliação, Reforma e Manutenção das Dependências da Câmara de Vereadores                                                                               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R$ 300.000,00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Legislativas                               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R$ 900.000,00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Gestão Pública Eficaz e Transparente na Câmara Municipal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R$ 50.000,00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                         R$ 1.300.000,00</a:t>
            </a:r>
          </a:p>
        </p:txBody>
      </p:sp>
    </p:spTree>
    <p:extLst>
      <p:ext uri="{BB962C8B-B14F-4D97-AF65-F5344CB8AC3E}">
        <p14:creationId xmlns:p14="http://schemas.microsoft.com/office/powerpoint/2010/main" val="6322548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965130-B3F1-4179-AB5F-DFEA97703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Gabinete do Prefeito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9A3464-A029-4163-947E-699AFB201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171700"/>
            <a:ext cx="8676456" cy="183336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400" dirty="0"/>
              <a:t>Manutenção das Atividades do Gabinete      R$ 520.000,00</a:t>
            </a:r>
          </a:p>
          <a:p>
            <a:pPr marL="0" indent="0">
              <a:buNone/>
            </a:pPr>
            <a:endParaRPr lang="pt-BR" sz="2400" dirty="0"/>
          </a:p>
          <a:p>
            <a:pPr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0" indent="0">
              <a:buNone/>
            </a:pP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R$ 520.000,00</a:t>
            </a:r>
          </a:p>
        </p:txBody>
      </p:sp>
    </p:spTree>
    <p:extLst>
      <p:ext uri="{BB962C8B-B14F-4D97-AF65-F5344CB8AC3E}">
        <p14:creationId xmlns:p14="http://schemas.microsoft.com/office/powerpoint/2010/main" val="14944074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A1F92-313E-47F9-8759-1FE632892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Gabinete do Vice - Prefeito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CED440-83ED-4663-9651-045ECCC1B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286000"/>
            <a:ext cx="8676456" cy="3581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do Gabinete do Vice-Prefeito  R$ 120.000,00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                           R$120.000,00</a:t>
            </a:r>
          </a:p>
        </p:txBody>
      </p:sp>
    </p:spTree>
    <p:extLst>
      <p:ext uri="{BB962C8B-B14F-4D97-AF65-F5344CB8AC3E}">
        <p14:creationId xmlns:p14="http://schemas.microsoft.com/office/powerpoint/2010/main" val="16482086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94BDE-C847-4568-B2C6-1385B6A4B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Secretaria de Administração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FA7653-5BA4-42C2-852C-4D26D3C5D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da Secretaria R$ 1.850.000,00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R$ 1.850.000,00</a:t>
            </a:r>
          </a:p>
        </p:txBody>
      </p:sp>
    </p:spTree>
    <p:extLst>
      <p:ext uri="{BB962C8B-B14F-4D97-AF65-F5344CB8AC3E}">
        <p14:creationId xmlns:p14="http://schemas.microsoft.com/office/powerpoint/2010/main" val="29327043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C61098-E30C-487F-8C69-B1C12AB04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Secretaria da Fazenda e Planejamento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2EBD3F-539C-4F61-8145-9FD3816DA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da Secretaria      R$ 980.000,00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Aquisição de Veículo                                          R$ 80.000,00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   R$ 1.060.000,00</a:t>
            </a:r>
          </a:p>
        </p:txBody>
      </p:sp>
    </p:spTree>
    <p:extLst>
      <p:ext uri="{BB962C8B-B14F-4D97-AF65-F5344CB8AC3E}">
        <p14:creationId xmlns:p14="http://schemas.microsoft.com/office/powerpoint/2010/main" val="269670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77C9F-C931-4C26-A108-4A9930F86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87910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Secretaria de Assistência Social, Cultura e Turismo</a:t>
            </a:r>
            <a:br>
              <a:rPr lang="pt-BR" dirty="0"/>
            </a:br>
            <a:r>
              <a:rPr lang="pt-BR" dirty="0"/>
              <a:t> R$ 1.297.000,00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33B1F3-BD6F-4E17-A42A-DC3FAF2B5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3212976"/>
            <a:ext cx="7200900" cy="26544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Manutenção das Atividades da Secretaria    R$ 450.000,00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Infraestrutura de Prédios públicos                 R$ 120.000,00</a:t>
            </a:r>
          </a:p>
          <a:p>
            <a:pPr marL="0" indent="0">
              <a:buNone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                                                                     R$ 570.000,00</a:t>
            </a:r>
          </a:p>
        </p:txBody>
      </p:sp>
    </p:spTree>
    <p:extLst>
      <p:ext uri="{BB962C8B-B14F-4D97-AF65-F5344CB8AC3E}">
        <p14:creationId xmlns:p14="http://schemas.microsoft.com/office/powerpoint/2010/main" val="8617846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ortar">
  <a:themeElements>
    <a:clrScheme name="Cortar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77A1AB"/>
      </a:hlink>
      <a:folHlink>
        <a:srgbClr val="9A5D78"/>
      </a:folHlink>
    </a:clrScheme>
    <a:fontScheme name="Cortar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rta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TM10001105[[fn=Cortar]]</Template>
  <TotalTime>1861</TotalTime>
  <Words>589</Words>
  <Application>Microsoft Office PowerPoint</Application>
  <PresentationFormat>Apresentação na tela (4:3)</PresentationFormat>
  <Paragraphs>137</Paragraphs>
  <Slides>19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Arial</vt:lpstr>
      <vt:lpstr>Britannic Bold</vt:lpstr>
      <vt:lpstr>Calibri</vt:lpstr>
      <vt:lpstr>Franklin Gothic Book</vt:lpstr>
      <vt:lpstr>Wingdings</vt:lpstr>
      <vt:lpstr>Cortar</vt:lpstr>
      <vt:lpstr>LEI DE DIRETRIZES ORÇAMENTÁRIAS  - LDO 2023</vt:lpstr>
      <vt:lpstr>O que é a LDO?</vt:lpstr>
      <vt:lpstr>Apresentação do PowerPoint</vt:lpstr>
      <vt:lpstr>Câmara de Vereadores</vt:lpstr>
      <vt:lpstr>Gabinete do Prefeito</vt:lpstr>
      <vt:lpstr>Gabinete do Vice - Prefeito</vt:lpstr>
      <vt:lpstr>Secretaria de Administração</vt:lpstr>
      <vt:lpstr>Secretaria da Fazenda e Planejamento</vt:lpstr>
      <vt:lpstr>Secretaria de Assistência Social, Cultura e Turismo  R$ 1.297.000,00</vt:lpstr>
      <vt:lpstr>Secretaria de Assistência Social, Cultura e Turismo </vt:lpstr>
      <vt:lpstr>Secretaria de Assistência Social, Cultura e Turismo </vt:lpstr>
      <vt:lpstr>Secretaria de Agricultura</vt:lpstr>
      <vt:lpstr>Secretaria de Educação R$ 4.210.000,00</vt:lpstr>
      <vt:lpstr>Secretaria de Educação</vt:lpstr>
      <vt:lpstr>Secretaria de Obras</vt:lpstr>
      <vt:lpstr>Secretaria de Saúde</vt:lpstr>
      <vt:lpstr>PROJEÇÃO TOTAL DE INVESTIMENTOS</vt:lpstr>
      <vt:lpstr>GRÁFICO DOS INVESTIMENTOS</vt:lpstr>
      <vt:lpstr>   Obrigado pela participação!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 DE DIRETRIZES ORÇAMENTÁRIAS  - LDO</dc:title>
  <dc:creator>Usuário</dc:creator>
  <cp:lastModifiedBy>User</cp:lastModifiedBy>
  <cp:revision>119</cp:revision>
  <dcterms:created xsi:type="dcterms:W3CDTF">2017-09-13T11:46:03Z</dcterms:created>
  <dcterms:modified xsi:type="dcterms:W3CDTF">2022-10-11T13:01:24Z</dcterms:modified>
</cp:coreProperties>
</file>