
<file path=[Content_Types].xml><?xml version="1.0" encoding="utf-8"?>
<Types xmlns="http://schemas.openxmlformats.org/package/2006/content-types">
  <Default Extension="jfif" ContentType="image/jpe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38" r:id="rId1"/>
  </p:sldMasterIdLst>
  <p:notesMasterIdLst>
    <p:notesMasterId r:id="rId29"/>
  </p:notesMasterIdLst>
  <p:sldIdLst>
    <p:sldId id="256" r:id="rId2"/>
    <p:sldId id="286" r:id="rId3"/>
    <p:sldId id="314" r:id="rId4"/>
    <p:sldId id="271" r:id="rId5"/>
    <p:sldId id="287" r:id="rId6"/>
    <p:sldId id="289" r:id="rId7"/>
    <p:sldId id="290" r:id="rId8"/>
    <p:sldId id="313" r:id="rId9"/>
    <p:sldId id="291" r:id="rId10"/>
    <p:sldId id="293" r:id="rId11"/>
    <p:sldId id="295" r:id="rId12"/>
    <p:sldId id="294" r:id="rId13"/>
    <p:sldId id="303" r:id="rId14"/>
    <p:sldId id="304" r:id="rId15"/>
    <p:sldId id="305" r:id="rId16"/>
    <p:sldId id="292" r:id="rId17"/>
    <p:sldId id="296" r:id="rId18"/>
    <p:sldId id="306" r:id="rId19"/>
    <p:sldId id="299" r:id="rId20"/>
    <p:sldId id="298" r:id="rId21"/>
    <p:sldId id="307" r:id="rId22"/>
    <p:sldId id="308" r:id="rId23"/>
    <p:sldId id="300" r:id="rId24"/>
    <p:sldId id="310" r:id="rId25"/>
    <p:sldId id="311" r:id="rId26"/>
    <p:sldId id="312" r:id="rId27"/>
    <p:sldId id="301" r:id="rId28"/>
  </p:sldIdLst>
  <p:sldSz cx="9144000" cy="6858000" type="screen4x3"/>
  <p:notesSz cx="6797675" cy="9928225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1452" y="6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412"/>
          </a:xfrm>
          <a:prstGeom prst="rect">
            <a:avLst/>
          </a:prstGeom>
        </p:spPr>
        <p:txBody>
          <a:bodyPr vert="horz" lIns="93159" tIns="46580" rIns="93159" bIns="4658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412"/>
          </a:xfrm>
          <a:prstGeom prst="rect">
            <a:avLst/>
          </a:prstGeom>
        </p:spPr>
        <p:txBody>
          <a:bodyPr vert="horz" lIns="93159" tIns="46580" rIns="93159" bIns="46580" rtlCol="0"/>
          <a:lstStyle>
            <a:lvl1pPr algn="r">
              <a:defRPr sz="1200"/>
            </a:lvl1pPr>
          </a:lstStyle>
          <a:p>
            <a:fld id="{777E6BDD-FB93-4FD8-89A1-4A31DE69B863}" type="datetimeFigureOut">
              <a:rPr lang="pt-BR" smtClean="0"/>
              <a:t>27/09/2024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915988" y="744538"/>
            <a:ext cx="4965700" cy="37242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59" tIns="46580" rIns="93159" bIns="4658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79768" y="4715907"/>
            <a:ext cx="5438140" cy="4467701"/>
          </a:xfrm>
          <a:prstGeom prst="rect">
            <a:avLst/>
          </a:prstGeom>
        </p:spPr>
        <p:txBody>
          <a:bodyPr vert="horz" lIns="93159" tIns="46580" rIns="93159" bIns="46580" rtlCol="0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9430091"/>
            <a:ext cx="2945659" cy="496412"/>
          </a:xfrm>
          <a:prstGeom prst="rect">
            <a:avLst/>
          </a:prstGeom>
        </p:spPr>
        <p:txBody>
          <a:bodyPr vert="horz" lIns="93159" tIns="46580" rIns="93159" bIns="4658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50443" y="9430091"/>
            <a:ext cx="2945659" cy="496412"/>
          </a:xfrm>
          <a:prstGeom prst="rect">
            <a:avLst/>
          </a:prstGeom>
        </p:spPr>
        <p:txBody>
          <a:bodyPr vert="horz" lIns="93159" tIns="46580" rIns="93159" bIns="46580" rtlCol="0" anchor="b"/>
          <a:lstStyle>
            <a:lvl1pPr algn="r">
              <a:defRPr sz="1200"/>
            </a:lvl1pPr>
          </a:lstStyle>
          <a:p>
            <a:fld id="{FB25EEA7-0E4E-4B6C-BCAB-0B769DE4843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594152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B25EEA7-0E4E-4B6C-BCAB-0B769DE48438}" type="slidenum">
              <a:rPr lang="pt-BR" smtClean="0"/>
              <a:t>7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1748791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8466" y="-8468"/>
            <a:ext cx="9169804" cy="6874935"/>
            <a:chOff x="-8466" y="-8468"/>
            <a:chExt cx="9169804" cy="6874935"/>
          </a:xfrm>
        </p:grpSpPr>
        <p:cxnSp>
          <p:nvCxnSpPr>
            <p:cNvPr id="17" name="Straight Connector 16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Freeform 18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Freeform 19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Freeform 20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Freeform 21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Freeform 22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Freeform 23"/>
            <p:cNvSpPr/>
            <p:nvPr/>
          </p:nvSpPr>
          <p:spPr>
            <a:xfrm>
              <a:off x="8077231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Freeform 24"/>
            <p:cNvSpPr/>
            <p:nvPr/>
          </p:nvSpPr>
          <p:spPr>
            <a:xfrm>
              <a:off x="8060297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Freeform 27"/>
            <p:cNvSpPr/>
            <p:nvPr/>
          </p:nvSpPr>
          <p:spPr>
            <a:xfrm>
              <a:off x="-8466" y="-8468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30595" y="2404534"/>
            <a:ext cx="5826719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30595" y="4050834"/>
            <a:ext cx="5826719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/>
              <a:t>Clique para editar o estilo do subtítulo Mestre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DFF95F-45C7-42CC-A8C8-092519039476}" type="datetimeFigureOut">
              <a:rPr lang="pt-BR" smtClean="0"/>
              <a:t>27/09/2024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CFE450-7F2E-416B-B41F-31345D34334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97048091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ítulo e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4470400"/>
            <a:ext cx="6347714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DFF95F-45C7-42CC-A8C8-092519039476}" type="datetimeFigureOut">
              <a:rPr lang="pt-BR" smtClean="0"/>
              <a:t>27/09/2024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CFE450-7F2E-416B-B41F-31345D34334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514268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çã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01074" y="3632200"/>
            <a:ext cx="541980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470400"/>
            <a:ext cx="6347715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DFF95F-45C7-42CC-A8C8-092519039476}" type="datetimeFigureOut">
              <a:rPr lang="pt-BR" smtClean="0"/>
              <a:t>27/09/2024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CFE450-7F2E-416B-B41F-31345D343345}" type="slidenum">
              <a:rPr lang="pt-BR" smtClean="0"/>
              <a:t>‹nº›</a:t>
            </a:fld>
            <a:endParaRPr lang="pt-BR"/>
          </a:p>
        </p:txBody>
      </p:sp>
      <p:sp>
        <p:nvSpPr>
          <p:cNvPr id="24" name="TextBox 23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00057154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artão de No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1931988"/>
            <a:ext cx="6347715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DFF95F-45C7-42CC-A8C8-092519039476}" type="datetimeFigureOut">
              <a:rPr lang="pt-BR" smtClean="0"/>
              <a:t>27/09/2024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CFE450-7F2E-416B-B41F-31345D34334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4632817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r o Cartão de No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DFF95F-45C7-42CC-A8C8-092519039476}" type="datetimeFigureOut">
              <a:rPr lang="pt-BR" smtClean="0"/>
              <a:t>27/09/2024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CFE450-7F2E-416B-B41F-31345D343345}" type="slidenum">
              <a:rPr lang="pt-BR" smtClean="0"/>
              <a:t>‹nº›</a:t>
            </a:fld>
            <a:endParaRPr lang="pt-BR"/>
          </a:p>
        </p:txBody>
      </p:sp>
      <p:sp>
        <p:nvSpPr>
          <p:cNvPr id="24" name="TextBox 23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02048523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erdadeiro ou Fals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5848" y="609600"/>
            <a:ext cx="6341465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DFF95F-45C7-42CC-A8C8-092519039476}" type="datetimeFigureOut">
              <a:rPr lang="pt-BR" smtClean="0"/>
              <a:t>27/09/2024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CFE450-7F2E-416B-B41F-31345D34334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8441110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DFF95F-45C7-42CC-A8C8-092519039476}" type="datetimeFigureOut">
              <a:rPr lang="pt-BR" smtClean="0"/>
              <a:t>27/09/2024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CFE450-7F2E-416B-B41F-31345D34334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2104275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977312" y="609600"/>
            <a:ext cx="978812" cy="5251451"/>
          </a:xfrm>
        </p:spPr>
        <p:txBody>
          <a:bodyPr vert="eaVert" anchor="ctr"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599" y="609600"/>
            <a:ext cx="5195026" cy="5251451"/>
          </a:xfrm>
        </p:spPr>
        <p:txBody>
          <a:bodyPr vert="eaVert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DFF95F-45C7-42CC-A8C8-092519039476}" type="datetimeFigureOut">
              <a:rPr lang="pt-BR" smtClean="0"/>
              <a:t>27/09/2024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CFE450-7F2E-416B-B41F-31345D34334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9776852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DFF95F-45C7-42CC-A8C8-092519039476}" type="datetimeFigureOut">
              <a:rPr lang="pt-BR" smtClean="0"/>
              <a:t>27/09/2024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CFE450-7F2E-416B-B41F-31345D34334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2999765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2700868"/>
            <a:ext cx="6347715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DFF95F-45C7-42CC-A8C8-092519039476}" type="datetimeFigureOut">
              <a:rPr lang="pt-BR" smtClean="0"/>
              <a:t>27/09/2024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CFE450-7F2E-416B-B41F-31345D34334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3146965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1320800"/>
          </a:xfrm>
        </p:spPr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2160589"/>
            <a:ext cx="3088109" cy="3880772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69204" y="2160590"/>
            <a:ext cx="3088110" cy="388077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DFF95F-45C7-42CC-A8C8-092519039476}" type="datetimeFigureOut">
              <a:rPr lang="pt-BR" smtClean="0"/>
              <a:t>27/09/2024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CFE450-7F2E-416B-B41F-31345D34334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0157537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</p:spPr>
        <p:txBody>
          <a:bodyPr/>
          <a:lstStyle>
            <a:lvl1pPr>
              <a:defRPr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599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66640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66640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DFF95F-45C7-42CC-A8C8-092519039476}" type="datetimeFigureOut">
              <a:rPr lang="pt-BR" smtClean="0"/>
              <a:t>27/09/2024</a:t>
            </a:fld>
            <a:endParaRPr lang="pt-B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CFE450-7F2E-416B-B41F-31345D34334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7650358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4" cy="1320800"/>
          </a:xfrm>
        </p:spPr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DFF95F-45C7-42CC-A8C8-092519039476}" type="datetimeFigureOut">
              <a:rPr lang="pt-BR" smtClean="0"/>
              <a:t>27/09/2024</a:t>
            </a:fld>
            <a:endParaRPr lang="pt-B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CFE450-7F2E-416B-B41F-31345D34334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804359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DFF95F-45C7-42CC-A8C8-092519039476}" type="datetimeFigureOut">
              <a:rPr lang="pt-BR" smtClean="0"/>
              <a:t>27/09/2024</a:t>
            </a:fld>
            <a:endParaRPr lang="pt-B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CFE450-7F2E-416B-B41F-31345D34334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1511157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1498604"/>
            <a:ext cx="2790182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1275" y="514925"/>
            <a:ext cx="3386037" cy="5526437"/>
          </a:xfrm>
        </p:spPr>
        <p:txBody>
          <a:bodyPr>
            <a:normAutofit/>
          </a:bodyPr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2777069"/>
            <a:ext cx="2790182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DFF95F-45C7-42CC-A8C8-092519039476}" type="datetimeFigureOut">
              <a:rPr lang="pt-BR" smtClean="0"/>
              <a:t>27/09/2024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CFE450-7F2E-416B-B41F-31345D34334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1693660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4800600"/>
            <a:ext cx="6347714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" y="609600"/>
            <a:ext cx="6347714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pt-BR"/>
              <a:t>Clique no ícone para adicionar uma imagem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5367338"/>
            <a:ext cx="6347714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DFF95F-45C7-42CC-A8C8-092519039476}" type="datetimeFigureOut">
              <a:rPr lang="pt-BR" smtClean="0"/>
              <a:t>27/09/2024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CFE450-7F2E-416B-B41F-31345D34334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4511895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/>
          <p:cNvGrpSpPr/>
          <p:nvPr/>
        </p:nvGrpSpPr>
        <p:grpSpPr>
          <a:xfrm>
            <a:off x="-8467" y="-8468"/>
            <a:ext cx="9169805" cy="6874935"/>
            <a:chOff x="-8467" y="-8468"/>
            <a:chExt cx="9169805" cy="6874935"/>
          </a:xfrm>
        </p:grpSpPr>
        <p:sp>
          <p:nvSpPr>
            <p:cNvPr id="7" name="Freeform 6"/>
            <p:cNvSpPr/>
            <p:nvPr/>
          </p:nvSpPr>
          <p:spPr>
            <a:xfrm>
              <a:off x="-8467" y="4013200"/>
              <a:ext cx="457200" cy="2853267"/>
            </a:xfrm>
            <a:custGeom>
              <a:avLst/>
              <a:gdLst/>
              <a:ahLst/>
              <a:cxnLst/>
              <a:rect l="l" t="t" r="r" b="b"/>
              <a:pathLst>
                <a:path w="457200" h="2853267">
                  <a:moveTo>
                    <a:pt x="0" y="0"/>
                  </a:moveTo>
                  <a:lnTo>
                    <a:pt x="457200" y="2853267"/>
                  </a:lnTo>
                  <a:lnTo>
                    <a:pt x="0" y="2844800"/>
                  </a:lnTo>
                  <a:cubicBezTo>
                    <a:pt x="2822" y="1905000"/>
                    <a:pt x="5645" y="965200"/>
                    <a:pt x="0" y="0"/>
                  </a:cubicBez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8" name="Straight Connector 7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Freeform 9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10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12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13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Freeform 14"/>
            <p:cNvSpPr/>
            <p:nvPr/>
          </p:nvSpPr>
          <p:spPr>
            <a:xfrm>
              <a:off x="8077231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Freeform 15"/>
            <p:cNvSpPr/>
            <p:nvPr/>
          </p:nvSpPr>
          <p:spPr>
            <a:xfrm>
              <a:off x="8060297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590"/>
            <a:ext cx="6347714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405258" y="6041363"/>
            <a:ext cx="68413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ADFF95F-45C7-42CC-A8C8-092519039476}" type="datetimeFigureOut">
              <a:rPr lang="pt-BR" smtClean="0"/>
              <a:t>27/09/2024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9599" y="6041363"/>
            <a:ext cx="46229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44676" y="6041363"/>
            <a:ext cx="51263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0ECFE450-7F2E-416B-B41F-31345D34334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107272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39" r:id="rId1"/>
    <p:sldLayoutId id="2147483840" r:id="rId2"/>
    <p:sldLayoutId id="2147483841" r:id="rId3"/>
    <p:sldLayoutId id="2147483842" r:id="rId4"/>
    <p:sldLayoutId id="2147483843" r:id="rId5"/>
    <p:sldLayoutId id="2147483844" r:id="rId6"/>
    <p:sldLayoutId id="2147483845" r:id="rId7"/>
    <p:sldLayoutId id="2147483846" r:id="rId8"/>
    <p:sldLayoutId id="2147483847" r:id="rId9"/>
    <p:sldLayoutId id="2147483848" r:id="rId10"/>
    <p:sldLayoutId id="2147483849" r:id="rId11"/>
    <p:sldLayoutId id="2147483850" r:id="rId12"/>
    <p:sldLayoutId id="2147483851" r:id="rId13"/>
    <p:sldLayoutId id="2147483852" r:id="rId14"/>
    <p:sldLayoutId id="2147483853" r:id="rId15"/>
    <p:sldLayoutId id="2147483854" r:id="rId16"/>
  </p:sldLayoutIdLst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fi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79512" y="404664"/>
            <a:ext cx="8278688" cy="4752528"/>
          </a:xfrm>
        </p:spPr>
        <p:txBody>
          <a:bodyPr>
            <a:noAutofit/>
          </a:bodyPr>
          <a:lstStyle/>
          <a:p>
            <a:pPr algn="ctr"/>
            <a:r>
              <a:rPr lang="pt-BR" sz="5400" dirty="0">
                <a:latin typeface="Britannic Bold" panose="020B0903060703020204" pitchFamily="34" charset="0"/>
              </a:rPr>
              <a:t>LEI DE DIRETRIZES ORÇAMENTÁRIAS </a:t>
            </a:r>
            <a:br>
              <a:rPr lang="pt-BR" sz="5400" dirty="0">
                <a:latin typeface="Britannic Bold" panose="020B0903060703020204" pitchFamily="34" charset="0"/>
              </a:rPr>
            </a:br>
            <a:r>
              <a:rPr lang="pt-BR" sz="5400" dirty="0">
                <a:latin typeface="Britannic Bold" panose="020B0903060703020204" pitchFamily="34" charset="0"/>
              </a:rPr>
              <a:t>- LDO 2025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6B033383-9C01-4EBC-B163-E8E2D119C5CD}"/>
              </a:ext>
            </a:extLst>
          </p:cNvPr>
          <p:cNvSpPr txBox="1"/>
          <p:nvPr/>
        </p:nvSpPr>
        <p:spPr>
          <a:xfrm>
            <a:off x="395536" y="620688"/>
            <a:ext cx="8062664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pt-BR" sz="4400" b="1" dirty="0"/>
          </a:p>
          <a:p>
            <a:pPr algn="ctr"/>
            <a:r>
              <a:rPr lang="pt-BR" sz="4400" b="1" dirty="0"/>
              <a:t>Audiência Pública sobre a</a:t>
            </a:r>
          </a:p>
          <a:p>
            <a:pPr algn="ctr"/>
            <a:endParaRPr lang="pt-BR" sz="4400" b="1" dirty="0"/>
          </a:p>
        </p:txBody>
      </p:sp>
    </p:spTree>
    <p:extLst>
      <p:ext uri="{BB962C8B-B14F-4D97-AF65-F5344CB8AC3E}">
        <p14:creationId xmlns:p14="http://schemas.microsoft.com/office/powerpoint/2010/main" val="234190288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1777C9F-C931-4C26-A108-4A9930F869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8700" y="188640"/>
            <a:ext cx="7200900" cy="2376264"/>
          </a:xfrm>
        </p:spPr>
        <p:txBody>
          <a:bodyPr>
            <a:normAutofit fontScale="90000"/>
          </a:bodyPr>
          <a:lstStyle/>
          <a:p>
            <a:pPr algn="ctr"/>
            <a:r>
              <a:rPr lang="pt-BR" dirty="0"/>
              <a:t>04- Secretaria de Assistência Social, Cultura e Turismo</a:t>
            </a:r>
            <a:br>
              <a:rPr lang="pt-BR" dirty="0"/>
            </a:br>
            <a:r>
              <a:rPr lang="pt-BR" sz="3100" dirty="0"/>
              <a:t>04.001 – Secretaria de Assistência Social, Cultura e Turismo</a:t>
            </a:r>
            <a:br>
              <a:rPr lang="pt-BR" dirty="0"/>
            </a:br>
            <a:r>
              <a:rPr lang="pt-BR" dirty="0"/>
              <a:t> 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2B33B1F3-BD6F-4E17-A42A-DC3FAF2B596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5536" y="2348880"/>
            <a:ext cx="8640960" cy="2376264"/>
          </a:xfrm>
        </p:spPr>
        <p:txBody>
          <a:bodyPr>
            <a:normAutofit fontScale="92500"/>
          </a:bodyPr>
          <a:lstStyle/>
          <a:p>
            <a:pPr>
              <a:buFont typeface="Wingdings" panose="05000000000000000000" pitchFamily="2" charset="2"/>
              <a:buChar char="Ø"/>
            </a:pPr>
            <a:endParaRPr lang="pt-BR" dirty="0"/>
          </a:p>
          <a:p>
            <a:pPr>
              <a:buFont typeface="Wingdings" panose="05000000000000000000" pitchFamily="2" charset="2"/>
              <a:buChar char="Ø"/>
            </a:pPr>
            <a:r>
              <a:rPr lang="pt-BR" sz="2200" dirty="0"/>
              <a:t>2012- Manutenção atividades do Conselho Tutelar    R$ 176.500,00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pt-BR" sz="2200" dirty="0"/>
              <a:t>2011 – Manutenção das Atividades da Secretaria     R$ 556.000,00</a:t>
            </a:r>
          </a:p>
          <a:p>
            <a:pPr marL="0" indent="0">
              <a:buNone/>
            </a:pPr>
            <a:endParaRPr lang="pt-BR" dirty="0"/>
          </a:p>
          <a:p>
            <a:pPr marL="0" indent="0">
              <a:buNone/>
            </a:pPr>
            <a:r>
              <a:rPr lang="pt-B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		</a:t>
            </a:r>
            <a:r>
              <a:rPr lang="pt-BR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Total</a:t>
            </a:r>
            <a:r>
              <a:rPr lang="pt-BR" sz="2400" b="1" dirty="0"/>
              <a:t>      R$ 732.500,00</a:t>
            </a:r>
            <a:endParaRPr lang="pt-BR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86178469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8F3957B-A5A1-41F4-BF6D-4AAEC00746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71550" y="188640"/>
            <a:ext cx="7200900" cy="1485900"/>
          </a:xfrm>
        </p:spPr>
        <p:txBody>
          <a:bodyPr>
            <a:normAutofit fontScale="90000"/>
          </a:bodyPr>
          <a:lstStyle/>
          <a:p>
            <a:pPr algn="ctr"/>
            <a:r>
              <a:rPr lang="pt-BR" dirty="0"/>
              <a:t>04- Secretaria de Assistência Social, Cultura e Turismo</a:t>
            </a:r>
            <a:br>
              <a:rPr lang="pt-BR" dirty="0"/>
            </a:br>
            <a:r>
              <a:rPr lang="pt-BR" sz="3100" dirty="0"/>
              <a:t>04.002 Departamento Cultura </a:t>
            </a:r>
            <a:endParaRPr lang="pt-BR" dirty="0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75EC059D-75B7-44C3-9B72-40D070590C4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61944" y="2204864"/>
            <a:ext cx="7920880" cy="2769468"/>
          </a:xfrm>
          <a:ln>
            <a:solidFill>
              <a:schemeClr val="bg2">
                <a:lumMod val="50000"/>
              </a:schemeClr>
            </a:solidFill>
          </a:ln>
        </p:spPr>
        <p:txBody>
          <a:bodyPr>
            <a:normAutofit fontScale="55000" lnSpcReduction="20000"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pt-BR" sz="2900" dirty="0"/>
              <a:t>2013- Manutenção das Atividades do Grupo de Dança          R$ 60.000,00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pt-BR" sz="2900" dirty="0"/>
              <a:t>2014- Manutenção das Atividades do Coral Municipal           R$ 56.000,00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pt-BR" sz="2900" dirty="0"/>
              <a:t>2015- Manutenção do Museu Histórico Municipal                     R$ 5.000,00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pt-BR" sz="2900" dirty="0"/>
              <a:t>2016- Manutenção da Banda Municipal                                   R$ 62.000,00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pt-BR" sz="2900" dirty="0"/>
              <a:t>2152- Manutenção da Biblioteca Municipal	    	             R$ 16.000,00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pt-BR" sz="2900" dirty="0"/>
              <a:t>2158 – Manutenção das Atividades da Cultura  		 R$ 13.000,00</a:t>
            </a:r>
          </a:p>
          <a:p>
            <a:pPr marL="0" indent="0">
              <a:buNone/>
            </a:pPr>
            <a:r>
              <a:rPr lang="pt-BR" sz="29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                         </a:t>
            </a:r>
            <a:r>
              <a:rPr lang="pt-BR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Total  Unidade            R$ 212.000,00                                         </a:t>
            </a:r>
            <a:endParaRPr lang="pt-BR" sz="29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>
              <a:buNone/>
            </a:pPr>
            <a:endParaRPr lang="pt-BR" dirty="0"/>
          </a:p>
          <a:p>
            <a:pPr>
              <a:buFont typeface="Wingdings" panose="05000000000000000000" pitchFamily="2" charset="2"/>
              <a:buChar char="Ø"/>
            </a:pPr>
            <a:endParaRPr lang="pt-BR" dirty="0"/>
          </a:p>
          <a:p>
            <a:pPr marL="0" indent="0">
              <a:buNone/>
            </a:pP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87550320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D282B98-CC87-4515-BA31-EF1C223043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71550" y="247650"/>
            <a:ext cx="7776914" cy="2150368"/>
          </a:xfrm>
          <a:ln>
            <a:solidFill>
              <a:schemeClr val="bg2">
                <a:lumMod val="25000"/>
              </a:schemeClr>
            </a:solidFill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>
            <a:normAutofit fontScale="90000"/>
          </a:bodyPr>
          <a:lstStyle/>
          <a:p>
            <a:pPr algn="ctr"/>
            <a:r>
              <a:rPr lang="pt-BR" sz="3600" dirty="0"/>
              <a:t>04 - Secretaria de Assistência Social, Cultura e Turismo </a:t>
            </a:r>
            <a:br>
              <a:rPr lang="pt-BR" dirty="0"/>
            </a:br>
            <a:r>
              <a:rPr lang="pt-BR" sz="2700" dirty="0"/>
              <a:t>04.003 Departamento Turismo</a:t>
            </a:r>
            <a:br>
              <a:rPr lang="pt-BR" sz="2700" dirty="0"/>
            </a:br>
            <a:br>
              <a:rPr lang="pt-BR" sz="3100" dirty="0"/>
            </a:br>
            <a:r>
              <a:rPr lang="pt-BR" sz="2200" dirty="0">
                <a:solidFill>
                  <a:schemeClr val="tx1"/>
                </a:solidFill>
              </a:rPr>
              <a:t>2017 – Desenvolvimento do turismo  R$ 6.000,00</a:t>
            </a:r>
            <a:br>
              <a:rPr lang="pt-BR" sz="3100" dirty="0"/>
            </a:br>
            <a:endParaRPr lang="pt-BR" dirty="0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CEAE8A97-4884-4517-94B1-9E8D56C9ED8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71550" y="4049267"/>
            <a:ext cx="7632898" cy="2150368"/>
          </a:xfrm>
          <a:ln>
            <a:solidFill>
              <a:schemeClr val="bg2">
                <a:lumMod val="50000"/>
              </a:schemeClr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pt-BR" sz="2800" dirty="0"/>
              <a:t>04 - Secretaria de Assistência Social, Cultura e Turismo </a:t>
            </a:r>
            <a:br>
              <a:rPr lang="pt-BR" dirty="0"/>
            </a:br>
            <a:r>
              <a:rPr lang="pt-BR" sz="2400" dirty="0"/>
              <a:t>04.004 Departamento Desportos</a:t>
            </a:r>
            <a:br>
              <a:rPr lang="pt-BR" sz="2400" dirty="0"/>
            </a:br>
            <a:br>
              <a:rPr lang="pt-BR" sz="2400" dirty="0"/>
            </a:br>
            <a:r>
              <a:rPr lang="pt-BR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2018 – Manutenção das Atividades do CMDE      R$ 37.000,00</a:t>
            </a:r>
          </a:p>
        </p:txBody>
      </p:sp>
    </p:spTree>
    <p:extLst>
      <p:ext uri="{BB962C8B-B14F-4D97-AF65-F5344CB8AC3E}">
        <p14:creationId xmlns:p14="http://schemas.microsoft.com/office/powerpoint/2010/main" val="188770660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9E7A5D6-EC5B-44CC-9AE6-7BE268D12F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8700" y="685800"/>
            <a:ext cx="7503740" cy="2311152"/>
          </a:xfrm>
          <a:ln>
            <a:solidFill>
              <a:schemeClr val="bg2">
                <a:lumMod val="25000"/>
              </a:schemeClr>
            </a:solidFill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>
            <a:noAutofit/>
          </a:bodyPr>
          <a:lstStyle/>
          <a:p>
            <a:pPr algn="ctr"/>
            <a:r>
              <a:rPr lang="pt-BR" sz="3200" dirty="0"/>
              <a:t>04 - Secretaria de Assistência Social, Cultura e Turismo </a:t>
            </a:r>
            <a:br>
              <a:rPr lang="pt-BR" sz="3200" dirty="0"/>
            </a:br>
            <a:r>
              <a:rPr lang="pt-BR" sz="2400" dirty="0"/>
              <a:t>04.005 Eventos Oficiais</a:t>
            </a:r>
            <a:br>
              <a:rPr lang="pt-BR" sz="2400" dirty="0"/>
            </a:br>
            <a:br>
              <a:rPr lang="pt-BR" sz="2400" dirty="0"/>
            </a:br>
            <a:r>
              <a:rPr lang="pt-BR" sz="2000" dirty="0">
                <a:solidFill>
                  <a:schemeClr val="tx1"/>
                </a:solidFill>
              </a:rPr>
              <a:t>2019 - Organização e subsídio a Eventos Oficiais 100.000,00</a:t>
            </a:r>
            <a:endParaRPr lang="pt-BR" sz="32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9108184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>
            <a:extLst>
              <a:ext uri="{FF2B5EF4-FFF2-40B4-BE49-F238E27FC236}">
                <a16:creationId xmlns:a16="http://schemas.microsoft.com/office/drawing/2014/main" id="{38AD57E6-6B94-4907-B3E3-984C787360AD}"/>
              </a:ext>
            </a:extLst>
          </p:cNvPr>
          <p:cNvSpPr/>
          <p:nvPr/>
        </p:nvSpPr>
        <p:spPr>
          <a:xfrm>
            <a:off x="0" y="620688"/>
            <a:ext cx="9396536" cy="55092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2800" b="1" dirty="0"/>
              <a:t>04 - Secretaria de Assistência Social, Cultura e Turismo </a:t>
            </a:r>
            <a:br>
              <a:rPr lang="pt-BR" sz="2800" b="1" dirty="0"/>
            </a:br>
            <a:r>
              <a:rPr lang="pt-BR" sz="2000" b="1" dirty="0"/>
              <a:t>04.006 Fundo Municipal da Assistência Social</a:t>
            </a:r>
          </a:p>
          <a:p>
            <a:pPr algn="ctr"/>
            <a:endParaRPr lang="pt-BR" sz="2000" b="1" dirty="0"/>
          </a:p>
          <a:p>
            <a:pPr marL="342900" indent="-342900">
              <a:buFont typeface="Wingdings" panose="05000000000000000000" pitchFamily="2" charset="2"/>
              <a:buChar char="v"/>
            </a:pPr>
            <a:r>
              <a:rPr lang="pt-BR" sz="2000" dirty="0"/>
              <a:t>2020- Manutenção das atividades da Assistência Social      R$ 278.000,00</a:t>
            </a:r>
          </a:p>
          <a:p>
            <a:pPr marL="342900" indent="-342900">
              <a:buFont typeface="Wingdings" panose="05000000000000000000" pitchFamily="2" charset="2"/>
              <a:buChar char="v"/>
            </a:pPr>
            <a:r>
              <a:rPr lang="pt-BR" sz="2000" dirty="0"/>
              <a:t>2103 – Proteção Social Especial Média e alta complexidade – PSE MAC                                                                                       														 	      R$ 2.420,00</a:t>
            </a:r>
          </a:p>
          <a:p>
            <a:pPr marL="342900" indent="-342900">
              <a:buFont typeface="Wingdings" panose="05000000000000000000" pitchFamily="2" charset="2"/>
              <a:buChar char="v"/>
            </a:pPr>
            <a:r>
              <a:rPr lang="pt-BR" sz="2000" dirty="0"/>
              <a:t>2023- Benefícios Eventuais                                                  R$ 45.000,00</a:t>
            </a:r>
          </a:p>
          <a:p>
            <a:pPr marL="342900" indent="-342900">
              <a:buFont typeface="Wingdings" panose="05000000000000000000" pitchFamily="2" charset="2"/>
              <a:buChar char="v"/>
            </a:pPr>
            <a:r>
              <a:rPr lang="pt-BR" sz="2000" dirty="0"/>
              <a:t>2024- Manutenção das Atividades do CRAS                          R$ 408.100,00</a:t>
            </a:r>
          </a:p>
          <a:p>
            <a:pPr marL="342900" indent="-342900">
              <a:buFont typeface="Wingdings" panose="05000000000000000000" pitchFamily="2" charset="2"/>
              <a:buChar char="v"/>
            </a:pPr>
            <a:r>
              <a:rPr lang="pt-BR" sz="2000" dirty="0"/>
              <a:t>2102- Proteção Social-PSB                                                  R$ 200.000,00</a:t>
            </a:r>
          </a:p>
          <a:p>
            <a:pPr marL="342900" indent="-342900">
              <a:buFont typeface="Wingdings" panose="05000000000000000000" pitchFamily="2" charset="2"/>
              <a:buChar char="v"/>
            </a:pPr>
            <a:r>
              <a:rPr lang="pt-BR" sz="2000" dirty="0"/>
              <a:t>2026 – </a:t>
            </a:r>
            <a:r>
              <a:rPr lang="pt-BR" sz="2000" dirty="0" err="1"/>
              <a:t>Co_Financiamento</a:t>
            </a:r>
            <a:r>
              <a:rPr lang="pt-BR" sz="2000" dirty="0"/>
              <a:t> Estadual FEAS                               R$ 12.000,00</a:t>
            </a:r>
          </a:p>
          <a:p>
            <a:pPr marL="342900" indent="-342900">
              <a:buFont typeface="Wingdings" panose="05000000000000000000" pitchFamily="2" charset="2"/>
              <a:buChar char="v"/>
            </a:pPr>
            <a:r>
              <a:rPr lang="pt-BR" sz="2000" dirty="0"/>
              <a:t>2104- Gestão do SUAS                                                          R$ 16.000,00</a:t>
            </a:r>
          </a:p>
          <a:p>
            <a:pPr marL="342900" indent="-342900">
              <a:buFont typeface="Wingdings" panose="05000000000000000000" pitchFamily="2" charset="2"/>
              <a:buChar char="v"/>
            </a:pPr>
            <a:r>
              <a:rPr lang="pt-BR" sz="2000" dirty="0"/>
              <a:t>2106 – Gestão do Programa Bolsa Família e cadastro único                  														                        R$ 48.610,00</a:t>
            </a:r>
          </a:p>
          <a:p>
            <a:pPr marL="342900" indent="-342900">
              <a:buFont typeface="Wingdings" panose="05000000000000000000" pitchFamily="2" charset="2"/>
              <a:buChar char="v"/>
            </a:pPr>
            <a:r>
              <a:rPr lang="pt-BR" sz="2000" dirty="0"/>
              <a:t>2164- Manutenção do Conselho Assistência Social 			 R$ 5.050,00</a:t>
            </a:r>
          </a:p>
          <a:p>
            <a:pPr marL="342900" indent="-342900">
              <a:buFont typeface="Wingdings" panose="05000000000000000000" pitchFamily="2" charset="2"/>
              <a:buChar char="v"/>
            </a:pPr>
            <a:r>
              <a:rPr lang="pt-BR" sz="2000" b="1" dirty="0"/>
              <a:t>1109</a:t>
            </a:r>
            <a:r>
              <a:rPr lang="pt-BR" sz="2000" dirty="0"/>
              <a:t>- Ampliação e reforma do CRAS						       R$ 1.000,00</a:t>
            </a:r>
          </a:p>
          <a:p>
            <a:endParaRPr lang="pt-BR" sz="2000" dirty="0"/>
          </a:p>
          <a:p>
            <a:pPr algn="ctr"/>
            <a:r>
              <a:rPr lang="pt-BR" sz="2400" b="1" dirty="0"/>
              <a:t>Total Unidade R$ 1.016.180,00</a:t>
            </a:r>
          </a:p>
        </p:txBody>
      </p:sp>
    </p:spTree>
    <p:extLst>
      <p:ext uri="{BB962C8B-B14F-4D97-AF65-F5344CB8AC3E}">
        <p14:creationId xmlns:p14="http://schemas.microsoft.com/office/powerpoint/2010/main" val="109814484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A41F0CB-656D-4409-900D-3A47D97677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8700" y="685800"/>
            <a:ext cx="7791772" cy="1485900"/>
          </a:xfrm>
        </p:spPr>
        <p:txBody>
          <a:bodyPr>
            <a:normAutofit fontScale="90000"/>
          </a:bodyPr>
          <a:lstStyle/>
          <a:p>
            <a:pPr algn="ctr"/>
            <a:r>
              <a:rPr lang="pt-BR" sz="4000" b="1" dirty="0"/>
              <a:t>04 - Secretaria de Assistência Social, Cultura e Turismo </a:t>
            </a:r>
            <a:br>
              <a:rPr lang="pt-BR" sz="4000" dirty="0"/>
            </a:br>
            <a:r>
              <a:rPr lang="pt-BR" sz="3100" dirty="0"/>
              <a:t>04.007 Fundo Municipal da Criança e Adolescente</a:t>
            </a:r>
            <a:br>
              <a:rPr lang="pt-BR" sz="3600" dirty="0"/>
            </a:br>
            <a:br>
              <a:rPr lang="pt-BR" sz="3600" dirty="0"/>
            </a:br>
            <a:r>
              <a:rPr lang="pt-BR" sz="2700" dirty="0">
                <a:solidFill>
                  <a:schemeClr val="tx1"/>
                </a:solidFill>
              </a:rPr>
              <a:t>2029 – Custeio de Projetos Sociais R$ 12.000,00</a:t>
            </a:r>
            <a:br>
              <a:rPr lang="pt-BR" sz="3100" dirty="0">
                <a:solidFill>
                  <a:schemeClr val="tx1"/>
                </a:solidFill>
              </a:rPr>
            </a:br>
            <a:br>
              <a:rPr lang="pt-BR" sz="3100" dirty="0">
                <a:solidFill>
                  <a:schemeClr val="tx1"/>
                </a:solidFill>
              </a:rPr>
            </a:br>
            <a:br>
              <a:rPr lang="pt-BR" sz="3200" dirty="0"/>
            </a:br>
            <a:br>
              <a:rPr lang="pt-BR" sz="3200" dirty="0"/>
            </a:br>
            <a:br>
              <a:rPr lang="pt-BR" sz="3200" dirty="0"/>
            </a:br>
            <a:r>
              <a:rPr lang="pt-BR" sz="4000" b="1" dirty="0"/>
              <a:t>Total da Secretaria R$ 2.127.680,00</a:t>
            </a:r>
            <a:endParaRPr lang="pt-BR" b="1" dirty="0"/>
          </a:p>
        </p:txBody>
      </p:sp>
    </p:spTree>
    <p:extLst>
      <p:ext uri="{BB962C8B-B14F-4D97-AF65-F5344CB8AC3E}">
        <p14:creationId xmlns:p14="http://schemas.microsoft.com/office/powerpoint/2010/main" val="214443074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4C61098-E30C-487F-8C69-B1C12AB04B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t-BR" dirty="0"/>
              <a:t>05- Secretaria da Fazenda e Planejamento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092EBD3F-539C-4F61-8145-9FD3816DAAF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7544" y="2286000"/>
            <a:ext cx="8136904" cy="3375248"/>
          </a:xfrm>
        </p:spPr>
        <p:txBody>
          <a:bodyPr>
            <a:normAutofit/>
          </a:bodyPr>
          <a:lstStyle/>
          <a:p>
            <a:pPr algn="ctr">
              <a:buFont typeface="Wingdings" panose="05000000000000000000" pitchFamily="2" charset="2"/>
              <a:buChar char="Ø"/>
            </a:pPr>
            <a:endParaRPr lang="pt-BR" dirty="0"/>
          </a:p>
          <a:p>
            <a:pPr algn="ctr">
              <a:buFont typeface="Wingdings" panose="05000000000000000000" pitchFamily="2" charset="2"/>
              <a:buChar char="Ø"/>
            </a:pPr>
            <a:r>
              <a:rPr lang="pt-BR" dirty="0"/>
              <a:t>2031- Manutenção das Atividades da Secretaria      R$ </a:t>
            </a:r>
            <a:r>
              <a:rPr lang="pt-B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1.093.414,76</a:t>
            </a:r>
            <a:endParaRPr lang="pt-BR" dirty="0"/>
          </a:p>
          <a:p>
            <a:pPr marL="0" indent="0" algn="ctr">
              <a:buNone/>
            </a:pPr>
            <a:endParaRPr lang="pt-BR" dirty="0"/>
          </a:p>
          <a:p>
            <a:pPr marL="0" indent="0" algn="ctr">
              <a:buNone/>
            </a:pPr>
            <a:r>
              <a:rPr lang="pt-BR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Total  da Secretaria        R$ 1.093.414,76</a:t>
            </a:r>
          </a:p>
        </p:txBody>
      </p:sp>
    </p:spTree>
    <p:extLst>
      <p:ext uri="{BB962C8B-B14F-4D97-AF65-F5344CB8AC3E}">
        <p14:creationId xmlns:p14="http://schemas.microsoft.com/office/powerpoint/2010/main" val="269670392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3BAEDD4-D84B-42F7-AE47-3CB74F6F90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71550" y="188640"/>
            <a:ext cx="7344866" cy="1485900"/>
          </a:xfrm>
        </p:spPr>
        <p:txBody>
          <a:bodyPr>
            <a:normAutofit fontScale="90000"/>
          </a:bodyPr>
          <a:lstStyle/>
          <a:p>
            <a:pPr algn="ctr"/>
            <a:r>
              <a:rPr lang="pt-BR" dirty="0"/>
              <a:t>06- Secretaria de Agricultura</a:t>
            </a:r>
            <a:br>
              <a:rPr lang="pt-BR" dirty="0"/>
            </a:br>
            <a:r>
              <a:rPr lang="pt-BR" sz="3100" dirty="0"/>
              <a:t>06.01 Sec. Mun. Agric. Fomento Econ. e Meio Ambiente</a:t>
            </a:r>
            <a:br>
              <a:rPr lang="pt-BR" dirty="0"/>
            </a:br>
            <a:endParaRPr lang="pt-BR" dirty="0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BD09644B-A9AE-4FD3-8539-6F0997333CD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9552" y="1988840"/>
            <a:ext cx="8604448" cy="4869160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pt-BR" dirty="0"/>
              <a:t>2032- Manutenção das Atividades da Secretaria                   R$ 961.000,00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pt-BR" dirty="0"/>
              <a:t>2035- Manutenção de Veículos e </a:t>
            </a:r>
            <a:r>
              <a:rPr lang="pt-BR" dirty="0" err="1"/>
              <a:t>Equip</a:t>
            </a:r>
            <a:r>
              <a:rPr lang="pt-BR" dirty="0"/>
              <a:t>. Agrícolas                 R$ </a:t>
            </a:r>
            <a:r>
              <a:rPr lang="pt-BR" b="1" dirty="0"/>
              <a:t>3</a:t>
            </a:r>
            <a:r>
              <a:rPr lang="pt-BR" dirty="0"/>
              <a:t>11.000,00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pt-BR" dirty="0"/>
              <a:t>2144 – Recuperação do Solo                                                  R$  50.000,00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pt-BR" dirty="0"/>
              <a:t>2155 – Horas maquinas propriedades interior		               R$   50.000,00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pt-BR" dirty="0"/>
              <a:t>2034- Manutenção do Horto Municipal                                    R$ 16.000,00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pt-BR" b="1" dirty="0">
                <a:solidFill>
                  <a:schemeClr val="tx1"/>
                </a:solidFill>
              </a:rPr>
              <a:t>2173</a:t>
            </a:r>
            <a:r>
              <a:rPr lang="pt-BR" dirty="0">
                <a:solidFill>
                  <a:schemeClr val="tx1"/>
                </a:solidFill>
              </a:rPr>
              <a:t>- Manutenção da Comp. Financeira Recursos Hídricos </a:t>
            </a:r>
          </a:p>
          <a:p>
            <a:pPr marL="0" indent="0">
              <a:buNone/>
            </a:pPr>
            <a:r>
              <a:rPr lang="pt-BR" dirty="0">
                <a:solidFill>
                  <a:schemeClr val="tx1"/>
                </a:solidFill>
              </a:rPr>
              <a:t>								          	                          R$ 1.000.000,00</a:t>
            </a:r>
          </a:p>
          <a:p>
            <a:pPr marL="0" indent="0">
              <a:buNone/>
            </a:pPr>
            <a:endParaRPr lang="pt-BR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>
              <a:buNone/>
            </a:pPr>
            <a:r>
              <a:rPr lang="pt-B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                   </a:t>
            </a:r>
            <a:r>
              <a:rPr lang="pt-BR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Total Unidade             R$ 2.388.000,00</a:t>
            </a:r>
          </a:p>
          <a:p>
            <a:pPr>
              <a:buFont typeface="Wingdings" panose="05000000000000000000" pitchFamily="2" charset="2"/>
              <a:buChar char="Ø"/>
            </a:pP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13337224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>
            <a:extLst>
              <a:ext uri="{FF2B5EF4-FFF2-40B4-BE49-F238E27FC236}">
                <a16:creationId xmlns:a16="http://schemas.microsoft.com/office/drawing/2014/main" id="{11EC18A1-12DC-4CF2-8316-401196229BA2}"/>
              </a:ext>
            </a:extLst>
          </p:cNvPr>
          <p:cNvSpPr/>
          <p:nvPr/>
        </p:nvSpPr>
        <p:spPr>
          <a:xfrm>
            <a:off x="467544" y="476672"/>
            <a:ext cx="8676456" cy="2862322"/>
          </a:xfrm>
          <a:prstGeom prst="rect">
            <a:avLst/>
          </a:prstGeom>
          <a:ln>
            <a:solidFill>
              <a:schemeClr val="bg2">
                <a:lumMod val="25000"/>
              </a:schemeClr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pt-BR" sz="2800" b="1" dirty="0"/>
              <a:t>06- Secretaria de Agricultura </a:t>
            </a:r>
            <a:r>
              <a:rPr lang="pt-BR" sz="2800" b="1" dirty="0" err="1"/>
              <a:t>Fom</a:t>
            </a:r>
            <a:r>
              <a:rPr lang="pt-BR" sz="2800" b="1" dirty="0"/>
              <a:t>. Econômico e Meio Ambiente</a:t>
            </a:r>
            <a:br>
              <a:rPr lang="pt-BR" sz="2800" b="1" dirty="0"/>
            </a:br>
            <a:r>
              <a:rPr lang="pt-BR" sz="2400" dirty="0"/>
              <a:t>06.02 FRAMEV</a:t>
            </a:r>
          </a:p>
          <a:p>
            <a:pPr algn="ctr"/>
            <a:endParaRPr lang="pt-BR" sz="2800" dirty="0"/>
          </a:p>
          <a:p>
            <a:pPr marL="342900" indent="-342900">
              <a:buFont typeface="Wingdings" panose="05000000000000000000" pitchFamily="2" charset="2"/>
              <a:buChar char="v"/>
            </a:pPr>
            <a:r>
              <a:rPr lang="pt-BR" sz="2000" dirty="0"/>
              <a:t>2036- Aquisição de sementes pelo sistema Troca-troca      R$ 20.000,00</a:t>
            </a:r>
          </a:p>
          <a:p>
            <a:pPr marL="342900" indent="-342900">
              <a:buFont typeface="Wingdings" panose="05000000000000000000" pitchFamily="2" charset="2"/>
              <a:buChar char="v"/>
            </a:pPr>
            <a:r>
              <a:rPr lang="pt-BR" sz="2000" dirty="0"/>
              <a:t>2037 – Fundo Rotativo Agropecuário Mun. Estrela Velha    R$ 120.000,00</a:t>
            </a:r>
          </a:p>
          <a:p>
            <a:pPr algn="ctr"/>
            <a:endParaRPr lang="pt-BR" sz="3200" dirty="0"/>
          </a:p>
        </p:txBody>
      </p:sp>
      <p:sp>
        <p:nvSpPr>
          <p:cNvPr id="3" name="Retângulo 2">
            <a:extLst>
              <a:ext uri="{FF2B5EF4-FFF2-40B4-BE49-F238E27FC236}">
                <a16:creationId xmlns:a16="http://schemas.microsoft.com/office/drawing/2014/main" id="{8BAB4334-2B88-4B1B-98A3-E251320EFB8B}"/>
              </a:ext>
            </a:extLst>
          </p:cNvPr>
          <p:cNvSpPr/>
          <p:nvPr/>
        </p:nvSpPr>
        <p:spPr>
          <a:xfrm>
            <a:off x="845332" y="3549819"/>
            <a:ext cx="7920880" cy="2062103"/>
          </a:xfrm>
          <a:prstGeom prst="rect">
            <a:avLst/>
          </a:prstGeom>
          <a:ln>
            <a:solidFill>
              <a:schemeClr val="bg2">
                <a:lumMod val="25000"/>
              </a:schemeClr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pt-BR" sz="2800" b="1" dirty="0"/>
              <a:t>06- Secretaria de Agricultura </a:t>
            </a:r>
            <a:r>
              <a:rPr lang="pt-BR" sz="2800" b="1" dirty="0" err="1"/>
              <a:t>Fom</a:t>
            </a:r>
            <a:r>
              <a:rPr lang="pt-BR" sz="2800" b="1" dirty="0"/>
              <a:t>. Econômico e Meio Ambiente</a:t>
            </a:r>
            <a:br>
              <a:rPr lang="pt-BR" sz="2800" b="1" dirty="0"/>
            </a:br>
            <a:r>
              <a:rPr lang="pt-BR" sz="2400" dirty="0"/>
              <a:t>06.03 Meio Ambiente</a:t>
            </a:r>
          </a:p>
          <a:p>
            <a:pPr algn="ctr"/>
            <a:endParaRPr lang="pt-BR" sz="2800" b="1" dirty="0"/>
          </a:p>
          <a:p>
            <a:pPr marL="342900" indent="-342900">
              <a:buFont typeface="Wingdings" panose="05000000000000000000" pitchFamily="2" charset="2"/>
              <a:buChar char="v"/>
            </a:pPr>
            <a:r>
              <a:rPr lang="pt-BR" sz="2000" dirty="0"/>
              <a:t>2038- Fundo Municipal do Meio Ambiente              R$ 26.500,00</a:t>
            </a:r>
          </a:p>
        </p:txBody>
      </p:sp>
      <p:sp>
        <p:nvSpPr>
          <p:cNvPr id="4" name="Retângulo 3">
            <a:extLst>
              <a:ext uri="{FF2B5EF4-FFF2-40B4-BE49-F238E27FC236}">
                <a16:creationId xmlns:a16="http://schemas.microsoft.com/office/drawing/2014/main" id="{FF32AD9F-7471-4A0F-8840-A3D512B750C6}"/>
              </a:ext>
            </a:extLst>
          </p:cNvPr>
          <p:cNvSpPr/>
          <p:nvPr/>
        </p:nvSpPr>
        <p:spPr>
          <a:xfrm>
            <a:off x="1513749" y="5927126"/>
            <a:ext cx="660283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Total  da Secretaria        R$ 2.554.500,00 </a:t>
            </a:r>
            <a:endParaRPr lang="pt-BR" sz="2800" dirty="0"/>
          </a:p>
        </p:txBody>
      </p:sp>
    </p:spTree>
    <p:extLst>
      <p:ext uri="{BB962C8B-B14F-4D97-AF65-F5344CB8AC3E}">
        <p14:creationId xmlns:p14="http://schemas.microsoft.com/office/powerpoint/2010/main" val="33905929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8856C5F-5B3A-4124-9951-7DA223B4B5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71550" y="26787"/>
            <a:ext cx="7200900" cy="1485900"/>
          </a:xfrm>
        </p:spPr>
        <p:txBody>
          <a:bodyPr/>
          <a:lstStyle/>
          <a:p>
            <a:pPr algn="ctr"/>
            <a:r>
              <a:rPr lang="pt-BR" dirty="0"/>
              <a:t>07- Secretaria de Obras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58175581-9926-46B0-A2B3-67D56848618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836712"/>
            <a:ext cx="9144000" cy="5904656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pt-BR" dirty="0"/>
              <a:t>2039- Manutenção das Atividades da Secretaria                    R$ 2.525.300,00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pt-BR" dirty="0"/>
              <a:t>2040- Manutenção dos veículos				                       R$   701.000,00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pt-BR" dirty="0"/>
              <a:t>2041-  Manutenção dos prédio públicos	                                R$   91.000,00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pt-BR" dirty="0"/>
              <a:t>2044- Manutenção </a:t>
            </a:r>
            <a:r>
              <a:rPr lang="pt-BR" dirty="0" err="1"/>
              <a:t>Semae</a:t>
            </a:r>
            <a:r>
              <a:rPr lang="pt-BR" dirty="0"/>
              <a:t>					                          R$ 172.000,00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pt-BR" dirty="0"/>
              <a:t>2045- Manutenção iluminação pública			                   R$ 251.000,00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pt-BR" dirty="0"/>
              <a:t>2043- Manutenção e conservação de vias públicas 	                   R$ 600.000,00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pt-BR" dirty="0"/>
              <a:t>2151-Pagamentos juros financiamento BB                              R$ 1.220.000,00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pt-BR" dirty="0">
                <a:solidFill>
                  <a:schemeClr val="tx1"/>
                </a:solidFill>
              </a:rPr>
              <a:t>2173- Manut. da Compensação Financeira </a:t>
            </a:r>
            <a:r>
              <a:rPr lang="pt-BR" dirty="0" err="1">
                <a:solidFill>
                  <a:schemeClr val="tx1"/>
                </a:solidFill>
              </a:rPr>
              <a:t>Rec</a:t>
            </a:r>
            <a:r>
              <a:rPr lang="pt-BR" dirty="0">
                <a:solidFill>
                  <a:schemeClr val="tx1"/>
                </a:solidFill>
              </a:rPr>
              <a:t> </a:t>
            </a:r>
            <a:r>
              <a:rPr lang="pt-BR" dirty="0" err="1">
                <a:solidFill>
                  <a:schemeClr val="tx1"/>
                </a:solidFill>
              </a:rPr>
              <a:t>Hidricos</a:t>
            </a:r>
            <a:r>
              <a:rPr lang="pt-BR" dirty="0">
                <a:solidFill>
                  <a:schemeClr val="tx1"/>
                </a:solidFill>
              </a:rPr>
              <a:t>          R$ 1.000.000,00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pt-BR" dirty="0">
                <a:solidFill>
                  <a:schemeClr val="tx1"/>
                </a:solidFill>
              </a:rPr>
              <a:t>2174- Manut. dos Recursos do Cide                                               R$ 2.000,00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pt-BR" dirty="0">
                <a:solidFill>
                  <a:schemeClr val="tx1"/>
                </a:solidFill>
              </a:rPr>
              <a:t>2175 – Manut. da Compensação Fin. F. Especial do Petróleo – FEP                                                                                                R$ 395.000,00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pt-BR" dirty="0">
                <a:solidFill>
                  <a:schemeClr val="tx1">
                    <a:lumMod val="85000"/>
                    <a:lumOff val="15000"/>
                  </a:schemeClr>
                </a:solidFill>
              </a:rPr>
              <a:t>1104- Sistema de </a:t>
            </a:r>
            <a:r>
              <a:rPr lang="pt-BR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videomonitoramento</a:t>
            </a:r>
            <a:r>
              <a:rPr lang="pt-BR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                                    R$ 100.000,00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pt-BR" dirty="0">
                <a:solidFill>
                  <a:schemeClr val="tx1">
                    <a:lumMod val="85000"/>
                    <a:lumOff val="15000"/>
                  </a:schemeClr>
                </a:solidFill>
              </a:rPr>
              <a:t>1010- Pavimentação de vias públicas                                          R$ 50.000,00</a:t>
            </a:r>
          </a:p>
          <a:p>
            <a:pPr marL="0" indent="0" algn="ctr">
              <a:buNone/>
            </a:pPr>
            <a:r>
              <a:rPr lang="pt-BR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Total  da Secretaria             R$ 7.117.550,00</a:t>
            </a:r>
          </a:p>
          <a:p>
            <a:pPr>
              <a:buFont typeface="Wingdings" panose="05000000000000000000" pitchFamily="2" charset="2"/>
              <a:buChar char="Ø"/>
            </a:pP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38408317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55027A6-77F3-48AC-875F-925037F75D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O que é a LDO?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CD2E5D34-B53B-4BE0-98A0-EB36297F96B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>
              <a:buNone/>
            </a:pPr>
            <a:r>
              <a:rPr lang="pt-BR" sz="2800" dirty="0"/>
              <a:t>A </a:t>
            </a:r>
            <a:r>
              <a:rPr lang="pt-BR" sz="2800" b="1" dirty="0"/>
              <a:t>Lei de Diretrizes Orçamentárias</a:t>
            </a:r>
            <a:r>
              <a:rPr lang="pt-BR" sz="2800" dirty="0"/>
              <a:t> (</a:t>
            </a:r>
            <a:r>
              <a:rPr lang="pt-BR" sz="2800" b="1" dirty="0"/>
              <a:t>LDO</a:t>
            </a:r>
            <a:r>
              <a:rPr lang="pt-BR" sz="2800" dirty="0"/>
              <a:t>) é a </a:t>
            </a:r>
            <a:r>
              <a:rPr lang="pt-BR" sz="2800" b="1" dirty="0"/>
              <a:t>lei</a:t>
            </a:r>
            <a:r>
              <a:rPr lang="pt-BR" sz="2800" dirty="0"/>
              <a:t> que contém o planejamento da elaboração do orçamento (LOA) do município para o ano seguinte, estabelecendo prioridades e metas.</a:t>
            </a:r>
          </a:p>
        </p:txBody>
      </p:sp>
    </p:spTree>
    <p:extLst>
      <p:ext uri="{BB962C8B-B14F-4D97-AF65-F5344CB8AC3E}">
        <p14:creationId xmlns:p14="http://schemas.microsoft.com/office/powerpoint/2010/main" val="100027775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3C82343-4DF4-435A-8868-35FD53FF8E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8700" y="404664"/>
            <a:ext cx="7200900" cy="1767036"/>
          </a:xfrm>
        </p:spPr>
        <p:txBody>
          <a:bodyPr>
            <a:normAutofit fontScale="90000"/>
          </a:bodyPr>
          <a:lstStyle/>
          <a:p>
            <a:pPr algn="ctr"/>
            <a:r>
              <a:rPr lang="pt-BR" sz="4000" b="1" dirty="0"/>
              <a:t>08- Secretaria de Educação</a:t>
            </a:r>
            <a:br>
              <a:rPr lang="pt-BR" sz="3600" dirty="0"/>
            </a:br>
            <a:r>
              <a:rPr lang="pt-BR" sz="3600" dirty="0"/>
              <a:t>08. 001 Secretaria Munic. Educação</a:t>
            </a:r>
            <a:br>
              <a:rPr lang="pt-BR" dirty="0"/>
            </a:br>
            <a:endParaRPr lang="pt-BR" dirty="0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1ED30B28-A249-4AA0-BB00-817065FF297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5536" y="1988840"/>
            <a:ext cx="8640960" cy="4968552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pt-BR" dirty="0"/>
              <a:t>2047- Manutenção das atividades da Sec. Educação        R$ 1.925.000,00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pt-BR" dirty="0"/>
              <a:t>2049- Manutenção e conservação do transporte                  R$ 487.000,00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pt-BR" dirty="0"/>
              <a:t>2123 – Manutenção e desenvolvimento do ensino               R$ 143.000,00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pt-BR" dirty="0"/>
              <a:t>2051- Aquisição de Merenda Escolar                                      R$ 200.000,00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pt-BR" dirty="0"/>
              <a:t>2101 – Aquisição de Merenda Escolar  Ed. Especial                 R$ 2.625,00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pt-BR" dirty="0"/>
              <a:t>2161- Aquisição de Merenda Escolar </a:t>
            </a:r>
            <a:r>
              <a:rPr lang="pt-BR" dirty="0" err="1"/>
              <a:t>Pré</a:t>
            </a:r>
            <a:r>
              <a:rPr lang="pt-BR" dirty="0"/>
              <a:t> Escola                      R$ 16.500,00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pt-BR" dirty="0"/>
              <a:t>2162- Aquisição de Merenda Escolar Creche			         R$ 17.000,00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pt-BR" dirty="0"/>
              <a:t>2163 – Aquisição de Merenda Escolar Ens. Fundamental         R$ 29.500,00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pt-BR" dirty="0">
                <a:solidFill>
                  <a:schemeClr val="tx1"/>
                </a:solidFill>
              </a:rPr>
              <a:t>2168- Programa Escola em Tempo Integral			          R$ 82.000,00</a:t>
            </a:r>
          </a:p>
          <a:p>
            <a:pPr marL="0" indent="0">
              <a:buNone/>
            </a:pPr>
            <a:endParaRPr lang="pt-BR" dirty="0"/>
          </a:p>
          <a:p>
            <a:pPr marL="0" indent="0">
              <a:buNone/>
            </a:pPr>
            <a:r>
              <a:rPr lang="pt-BR" sz="2400" b="1" dirty="0"/>
              <a:t>                                   Total     Unidade       R$ 2.902.625,00</a:t>
            </a:r>
          </a:p>
        </p:txBody>
      </p:sp>
    </p:spTree>
    <p:extLst>
      <p:ext uri="{BB962C8B-B14F-4D97-AF65-F5344CB8AC3E}">
        <p14:creationId xmlns:p14="http://schemas.microsoft.com/office/powerpoint/2010/main" val="19742343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7220935-C476-44C4-B483-4B6FE701D7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71550" y="0"/>
            <a:ext cx="7200900" cy="1015008"/>
          </a:xfrm>
        </p:spPr>
        <p:txBody>
          <a:bodyPr>
            <a:normAutofit fontScale="90000"/>
          </a:bodyPr>
          <a:lstStyle/>
          <a:p>
            <a:pPr algn="ctr"/>
            <a:r>
              <a:rPr lang="pt-BR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08- Secretaria de Educação</a:t>
            </a:r>
            <a:br>
              <a:rPr lang="pt-BR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pt-BR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08. 002 Educação Infantil</a:t>
            </a:r>
            <a:endParaRPr lang="pt-BR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C429518E-B990-4D75-B7C7-387CCDE7286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019751"/>
            <a:ext cx="8412500" cy="5654352"/>
          </a:xfrm>
        </p:spPr>
        <p:txBody>
          <a:bodyPr>
            <a:normAutofit fontScale="77500" lnSpcReduction="20000"/>
          </a:bodyPr>
          <a:lstStyle/>
          <a:p>
            <a:r>
              <a:rPr lang="pt-BR" sz="2300" dirty="0"/>
              <a:t>2053- Manutenção das atividades da Educação Infantil      R$ 261.500,00</a:t>
            </a:r>
          </a:p>
          <a:p>
            <a:pPr marL="0" indent="0">
              <a:buNone/>
            </a:pPr>
            <a:r>
              <a:rPr lang="pt-BR" sz="2600" b="1" dirty="0"/>
              <a:t>			Total R$ 261.500,00</a:t>
            </a:r>
          </a:p>
          <a:p>
            <a:pPr marL="0" indent="0">
              <a:buNone/>
            </a:pPr>
            <a:endParaRPr lang="pt-BR" sz="2600" b="1" dirty="0"/>
          </a:p>
          <a:p>
            <a:pPr marL="0" indent="0" algn="ctr">
              <a:buNone/>
            </a:pPr>
            <a:r>
              <a:rPr lang="pt-BR" sz="39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08- Secretaria de Educação</a:t>
            </a:r>
            <a:br>
              <a:rPr lang="pt-BR" sz="39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pt-BR" sz="3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08. 003 Ensino Fundamental</a:t>
            </a:r>
            <a:endParaRPr lang="pt-BR" sz="39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pt-BR" dirty="0"/>
          </a:p>
          <a:p>
            <a:r>
              <a:rPr lang="pt-BR" sz="2300" dirty="0"/>
              <a:t>2055 – Manutenção do Transporte escolar                              R$ 120.000,00</a:t>
            </a:r>
          </a:p>
          <a:p>
            <a:r>
              <a:rPr lang="pt-BR" sz="2300" dirty="0"/>
              <a:t>1061 - Manutenção dos laboratórios de informática                 R$ 26.000,00</a:t>
            </a:r>
          </a:p>
          <a:p>
            <a:r>
              <a:rPr lang="pt-BR" sz="2300" dirty="0"/>
              <a:t>2056 - Manutenção e </a:t>
            </a:r>
            <a:r>
              <a:rPr lang="pt-BR" sz="2300" dirty="0" err="1"/>
              <a:t>Conserv</a:t>
            </a:r>
            <a:r>
              <a:rPr lang="pt-BR" sz="2300" dirty="0"/>
              <a:t>. dos Prédios escolares                R$ 61.000,00</a:t>
            </a:r>
          </a:p>
          <a:p>
            <a:r>
              <a:rPr lang="pt-BR" sz="2300" dirty="0"/>
              <a:t>2059 – Educação compensatória p/ alunos Excepcionais         R$ 100.000,00</a:t>
            </a:r>
          </a:p>
          <a:p>
            <a:r>
              <a:rPr lang="pt-BR" sz="2300" dirty="0"/>
              <a:t>2160- Manutenção do Ensino Fundamental                             R$ 193.000,00</a:t>
            </a:r>
          </a:p>
          <a:p>
            <a:pPr marL="0" indent="0">
              <a:buNone/>
            </a:pPr>
            <a:r>
              <a:rPr lang="pt-BR" dirty="0"/>
              <a:t>			 </a:t>
            </a:r>
          </a:p>
          <a:p>
            <a:pPr marL="0" indent="0">
              <a:buNone/>
            </a:pPr>
            <a:r>
              <a:rPr lang="pt-BR" sz="2600" b="1" dirty="0"/>
              <a:t>                              Total R$ 500.000,00</a:t>
            </a:r>
            <a:endParaRPr lang="pt-BR" b="1" dirty="0"/>
          </a:p>
        </p:txBody>
      </p:sp>
    </p:spTree>
    <p:extLst>
      <p:ext uri="{BB962C8B-B14F-4D97-AF65-F5344CB8AC3E}">
        <p14:creationId xmlns:p14="http://schemas.microsoft.com/office/powerpoint/2010/main" val="153395618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672B6F2-2EFD-4E2F-86F3-C2E6D2D497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pt-BR" sz="4000" dirty="0"/>
              <a:t>08- Secretaria de Educação</a:t>
            </a:r>
            <a:br>
              <a:rPr lang="pt-BR" sz="4000" dirty="0"/>
            </a:br>
            <a:r>
              <a:rPr lang="pt-BR" sz="3200" dirty="0"/>
              <a:t>08. 04 FUNDEB</a:t>
            </a:r>
            <a:endParaRPr lang="pt-BR" sz="4000" dirty="0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C98D6D0E-7F9B-4EC1-A17F-5368CA3DE62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2320309"/>
            <a:ext cx="8928992" cy="3581400"/>
          </a:xfrm>
        </p:spPr>
        <p:txBody>
          <a:bodyPr/>
          <a:lstStyle/>
          <a:p>
            <a:r>
              <a:rPr lang="pt-BR" dirty="0"/>
              <a:t>2061 – Manutenção e conservação do transporte escolar       R$ 317.400,00</a:t>
            </a:r>
          </a:p>
          <a:p>
            <a:r>
              <a:rPr lang="pt-BR" dirty="0"/>
              <a:t>2060- Qualificação dos profs. Rede Municipal                          R$ 14.000,00</a:t>
            </a:r>
          </a:p>
          <a:p>
            <a:r>
              <a:rPr lang="pt-BR" dirty="0"/>
              <a:t>2062- Manutenção e desenvolvimento Ens. Fundamental    R$ 2.408.400,00</a:t>
            </a:r>
          </a:p>
          <a:p>
            <a:r>
              <a:rPr lang="pt-BR" dirty="0"/>
              <a:t>2063- Manutenção das Atividades da Educação Infantil          R$ 960.200,00</a:t>
            </a:r>
          </a:p>
          <a:p>
            <a:endParaRPr lang="pt-BR" dirty="0"/>
          </a:p>
          <a:p>
            <a:pPr marL="0" indent="0">
              <a:buNone/>
            </a:pPr>
            <a:r>
              <a:rPr lang="pt-BR" sz="2400" b="1" dirty="0"/>
              <a:t>		</a:t>
            </a:r>
            <a:r>
              <a:rPr lang="pt-BR" sz="2800" b="1" dirty="0"/>
              <a:t>Total órgão R$ 3.700.000,00</a:t>
            </a:r>
          </a:p>
          <a:p>
            <a:pPr marL="0" indent="0">
              <a:buNone/>
            </a:pPr>
            <a:endParaRPr lang="pt-BR" sz="2400" b="1" dirty="0"/>
          </a:p>
        </p:txBody>
      </p:sp>
      <p:sp>
        <p:nvSpPr>
          <p:cNvPr id="4" name="Retângulo 3">
            <a:extLst>
              <a:ext uri="{FF2B5EF4-FFF2-40B4-BE49-F238E27FC236}">
                <a16:creationId xmlns:a16="http://schemas.microsoft.com/office/drawing/2014/main" id="{0BD14C6B-927B-4BB3-9D5F-271BBC8A30D1}"/>
              </a:ext>
            </a:extLst>
          </p:cNvPr>
          <p:cNvSpPr/>
          <p:nvPr/>
        </p:nvSpPr>
        <p:spPr>
          <a:xfrm>
            <a:off x="1907704" y="5316934"/>
            <a:ext cx="662473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3200" b="1" dirty="0"/>
              <a:t>Total da Secretaria R$ 7.364.125,00 </a:t>
            </a:r>
            <a:endParaRPr lang="pt-BR" sz="3200" dirty="0"/>
          </a:p>
        </p:txBody>
      </p:sp>
    </p:spTree>
    <p:extLst>
      <p:ext uri="{BB962C8B-B14F-4D97-AF65-F5344CB8AC3E}">
        <p14:creationId xmlns:p14="http://schemas.microsoft.com/office/powerpoint/2010/main" val="986281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CC5E0C6-0570-42EB-B1EF-BC358A151E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1062" y="116632"/>
            <a:ext cx="7200900" cy="1485900"/>
          </a:xfrm>
        </p:spPr>
        <p:txBody>
          <a:bodyPr>
            <a:normAutofit fontScale="90000"/>
          </a:bodyPr>
          <a:lstStyle/>
          <a:p>
            <a:pPr algn="ctr"/>
            <a:r>
              <a:rPr lang="pt-BR" sz="3600" dirty="0"/>
              <a:t>09 Secretaria de Saúde</a:t>
            </a:r>
            <a:br>
              <a:rPr lang="pt-BR" sz="3600" dirty="0"/>
            </a:br>
            <a:r>
              <a:rPr lang="pt-BR" sz="2700" dirty="0"/>
              <a:t>09.01 Fundo da Saúde recursos Estaduais</a:t>
            </a:r>
            <a:br>
              <a:rPr lang="pt-BR" sz="2700" dirty="0"/>
            </a:br>
            <a:br>
              <a:rPr lang="pt-BR" dirty="0"/>
            </a:br>
            <a:endParaRPr lang="pt-BR" dirty="0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8778B2CF-14D3-4A39-ABC5-F1BAC76E72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1560" y="1196752"/>
            <a:ext cx="8532440" cy="5641697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pt-BR" dirty="0"/>
              <a:t>2148- Projeto chamar 192				                 R$ 6.500,00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pt-BR" dirty="0"/>
              <a:t>2071- Atenção Básica Estadual			 	        R$ 129.000,00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pt-BR" dirty="0"/>
              <a:t>2065 - Assistência farmacêutica estadual		          R$ 11.000,00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pt-BR" dirty="0"/>
              <a:t>2074 - Atenção Básica PIAPS Incentivo AB		          R$ 57.000,00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pt-BR" dirty="0"/>
              <a:t>2076 – Programa Saúde </a:t>
            </a:r>
            <a:r>
              <a:rPr lang="pt-BR" dirty="0" err="1"/>
              <a:t>Índigena</a:t>
            </a:r>
            <a:r>
              <a:rPr lang="pt-BR" dirty="0"/>
              <a:t>				          R$ 24.000,00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pt-BR" dirty="0"/>
              <a:t>2146 – Ações rede bem cuidar RS 			           R$ 88.296,52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pt-BR" dirty="0"/>
              <a:t>2154 – NAAB </a:t>
            </a:r>
            <a:r>
              <a:rPr lang="pt-BR" dirty="0" err="1"/>
              <a:t>Nucleo</a:t>
            </a:r>
            <a:r>
              <a:rPr lang="pt-BR" dirty="0"/>
              <a:t> de apoio a Atenção Básica	     R$ 75.000,00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pt-BR" dirty="0"/>
              <a:t>2156 – Primeira Infância Melhor 				            R$ 16.000,00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pt-BR" dirty="0">
                <a:solidFill>
                  <a:schemeClr val="tx1"/>
                </a:solidFill>
              </a:rPr>
              <a:t>2165- UBS Amiga do Idoso					             R$ 20.000,00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pt-BR" dirty="0">
                <a:solidFill>
                  <a:schemeClr val="tx1"/>
                </a:solidFill>
              </a:rPr>
              <a:t>2166- Custeio pata Combate, controle e enfrentamento da dengue e ondas de calor Portaria SS/RS 150/2024                                          R$ 500,00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pt-BR" dirty="0">
                <a:solidFill>
                  <a:schemeClr val="tx1"/>
                </a:solidFill>
              </a:rPr>
              <a:t>1114 – Aquisição de equipamentos/Mobiliários Rede Bem cuidar/RS, Portaria SES/RS 1.098/2023				                          R$ 51.000,00</a:t>
            </a:r>
          </a:p>
          <a:p>
            <a:pPr marL="0" indent="0" algn="ctr">
              <a:buNone/>
            </a:pPr>
            <a:r>
              <a:rPr lang="pt-B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Total da Unidade R</a:t>
            </a:r>
            <a:r>
              <a:rPr lang="pt-BR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$ 478.296,52</a:t>
            </a:r>
          </a:p>
          <a:p>
            <a:pPr>
              <a:buFont typeface="Wingdings" panose="05000000000000000000" pitchFamily="2" charset="2"/>
              <a:buChar char="Ø"/>
            </a:pPr>
            <a:endParaRPr lang="pt-BR" dirty="0"/>
          </a:p>
          <a:p>
            <a:pPr>
              <a:buFont typeface="Wingdings" panose="05000000000000000000" pitchFamily="2" charset="2"/>
              <a:buChar char="Ø"/>
            </a:pPr>
            <a:endParaRPr lang="pt-BR" dirty="0"/>
          </a:p>
          <a:p>
            <a:pPr>
              <a:buFont typeface="Wingdings" panose="05000000000000000000" pitchFamily="2" charset="2"/>
              <a:buChar char="Ø"/>
            </a:pP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68464512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>
            <a:extLst>
              <a:ext uri="{FF2B5EF4-FFF2-40B4-BE49-F238E27FC236}">
                <a16:creationId xmlns:a16="http://schemas.microsoft.com/office/drawing/2014/main" id="{CD3E33FC-C557-4D7B-B44A-EB2EB5AA59AF}"/>
              </a:ext>
            </a:extLst>
          </p:cNvPr>
          <p:cNvSpPr/>
          <p:nvPr/>
        </p:nvSpPr>
        <p:spPr>
          <a:xfrm>
            <a:off x="1979712" y="476672"/>
            <a:ext cx="6192688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3200" dirty="0"/>
              <a:t>09 Secretaria de Saúde</a:t>
            </a:r>
            <a:br>
              <a:rPr lang="pt-BR" sz="3200" dirty="0"/>
            </a:br>
            <a:r>
              <a:rPr lang="pt-BR" sz="2400" dirty="0"/>
              <a:t>09.02 Fundo da Saúde ASPS</a:t>
            </a:r>
          </a:p>
        </p:txBody>
      </p:sp>
      <p:sp>
        <p:nvSpPr>
          <p:cNvPr id="3" name="Retângulo 2">
            <a:extLst>
              <a:ext uri="{FF2B5EF4-FFF2-40B4-BE49-F238E27FC236}">
                <a16:creationId xmlns:a16="http://schemas.microsoft.com/office/drawing/2014/main" id="{1AA2E356-8DEF-4E05-A2C8-308EB9B21007}"/>
              </a:ext>
            </a:extLst>
          </p:cNvPr>
          <p:cNvSpPr/>
          <p:nvPr/>
        </p:nvSpPr>
        <p:spPr>
          <a:xfrm>
            <a:off x="683568" y="1844824"/>
            <a:ext cx="8352928" cy="46935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pt-BR" dirty="0"/>
              <a:t>2080- Manutenção da SMS                                                          R$2.351.000,00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pt-BR" dirty="0"/>
              <a:t>2081 – Atenção Básica – PACS Municipal 			              R$ 136.000,00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pt-BR" dirty="0"/>
              <a:t>2082 – Manutenção ativ. Conselho da Saúde			                   R$ 2.500,00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pt-BR" dirty="0"/>
              <a:t>2083- Assistência farmacêutica – municipal				       R$ 170.000,00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pt-BR" dirty="0"/>
              <a:t>2084 – Assistência farmacêutica – med. Especiais	   	         R$ 50.000,00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pt-BR" dirty="0"/>
              <a:t>2085 – Participação Consórcio da saúde 			               R$ 250.000,00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pt-BR" dirty="0"/>
              <a:t>2086- Manutenção das Unidades básicas de saúde		         R$ 16.000,00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pt-BR" dirty="0"/>
              <a:t>2088- Manutenção da Assistência médica e odontológica	    R$ 2.036.000,00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pt-BR" dirty="0"/>
              <a:t>2157- PICS Praticas Interativas e Complementares			  R$ 10.000,00</a:t>
            </a:r>
          </a:p>
          <a:p>
            <a:pPr>
              <a:buFont typeface="Wingdings" panose="05000000000000000000" pitchFamily="2" charset="2"/>
              <a:buChar char="Ø"/>
            </a:pPr>
            <a:endParaRPr lang="pt-BR" dirty="0"/>
          </a:p>
          <a:p>
            <a:pPr algn="ctr">
              <a:buFont typeface="Wingdings" panose="05000000000000000000" pitchFamily="2" charset="2"/>
              <a:buChar char="Ø"/>
            </a:pPr>
            <a:r>
              <a:rPr lang="pt-BR" sz="2000" b="1" dirty="0"/>
              <a:t>Total da Unidade R$ 5.011.500,00</a:t>
            </a:r>
          </a:p>
          <a:p>
            <a:pPr>
              <a:buFont typeface="Wingdings" panose="05000000000000000000" pitchFamily="2" charset="2"/>
              <a:buChar char="Ø"/>
            </a:pP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17360591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>
            <a:extLst>
              <a:ext uri="{FF2B5EF4-FFF2-40B4-BE49-F238E27FC236}">
                <a16:creationId xmlns:a16="http://schemas.microsoft.com/office/drawing/2014/main" id="{F69A45F8-50D0-4E06-AA97-F73D41DA4D09}"/>
              </a:ext>
            </a:extLst>
          </p:cNvPr>
          <p:cNvSpPr/>
          <p:nvPr/>
        </p:nvSpPr>
        <p:spPr>
          <a:xfrm>
            <a:off x="2123728" y="-23039"/>
            <a:ext cx="4572000" cy="954107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pt-BR" sz="3200" dirty="0"/>
              <a:t>09 Secretaria de Saúde</a:t>
            </a:r>
            <a:br>
              <a:rPr lang="pt-BR" sz="3200" dirty="0"/>
            </a:br>
            <a:r>
              <a:rPr lang="pt-BR" sz="2400" dirty="0"/>
              <a:t>09.03 Emendas Parlamentares</a:t>
            </a:r>
          </a:p>
        </p:txBody>
      </p:sp>
      <p:sp>
        <p:nvSpPr>
          <p:cNvPr id="3" name="Retângulo 2">
            <a:extLst>
              <a:ext uri="{FF2B5EF4-FFF2-40B4-BE49-F238E27FC236}">
                <a16:creationId xmlns:a16="http://schemas.microsoft.com/office/drawing/2014/main" id="{2260CBCA-DFAC-4888-A2B7-4BEC68E48431}"/>
              </a:ext>
            </a:extLst>
          </p:cNvPr>
          <p:cNvSpPr/>
          <p:nvPr/>
        </p:nvSpPr>
        <p:spPr>
          <a:xfrm>
            <a:off x="827584" y="931068"/>
            <a:ext cx="748883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pt-BR" dirty="0"/>
              <a:t>2133- Custeio Atenção básica					R$ 100.000,00</a:t>
            </a:r>
          </a:p>
        </p:txBody>
      </p:sp>
      <p:sp>
        <p:nvSpPr>
          <p:cNvPr id="4" name="Retângulo 3">
            <a:extLst>
              <a:ext uri="{FF2B5EF4-FFF2-40B4-BE49-F238E27FC236}">
                <a16:creationId xmlns:a16="http://schemas.microsoft.com/office/drawing/2014/main" id="{424653E0-6BDE-4427-94A5-9C74CE8D3572}"/>
              </a:ext>
            </a:extLst>
          </p:cNvPr>
          <p:cNvSpPr/>
          <p:nvPr/>
        </p:nvSpPr>
        <p:spPr>
          <a:xfrm>
            <a:off x="2123728" y="1478587"/>
            <a:ext cx="4572000" cy="954107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pt-BR" sz="3200" dirty="0"/>
              <a:t>09 Secretaria de Saúde</a:t>
            </a:r>
            <a:br>
              <a:rPr lang="pt-BR" sz="3200" dirty="0"/>
            </a:br>
            <a:r>
              <a:rPr lang="pt-BR" sz="2400" dirty="0"/>
              <a:t>09.04 Recursos Federais</a:t>
            </a:r>
          </a:p>
        </p:txBody>
      </p:sp>
      <p:sp>
        <p:nvSpPr>
          <p:cNvPr id="5" name="Retângulo 4">
            <a:extLst>
              <a:ext uri="{FF2B5EF4-FFF2-40B4-BE49-F238E27FC236}">
                <a16:creationId xmlns:a16="http://schemas.microsoft.com/office/drawing/2014/main" id="{C98721E1-323D-4781-B794-4A0099562312}"/>
              </a:ext>
            </a:extLst>
          </p:cNvPr>
          <p:cNvSpPr/>
          <p:nvPr/>
        </p:nvSpPr>
        <p:spPr>
          <a:xfrm>
            <a:off x="683568" y="2409695"/>
            <a:ext cx="8316416" cy="43088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pt-BR" dirty="0"/>
              <a:t>2093 – Saúde Bucal								                R$ 84.000,00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pt-BR" dirty="0"/>
              <a:t>2066- </a:t>
            </a:r>
            <a:r>
              <a:rPr lang="pt-BR" dirty="0" err="1"/>
              <a:t>Vigilancia</a:t>
            </a:r>
            <a:r>
              <a:rPr lang="pt-BR" dirty="0"/>
              <a:t> em Saúde teto financeiro					 R$ 34.000,00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pt-BR" dirty="0"/>
              <a:t>2067 – Assistência Farmacêutica federal					 R$ 23.000,00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pt-BR" dirty="0"/>
              <a:t>2068- Custeio Qualificar									 R$ 24.000,00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pt-BR" dirty="0"/>
              <a:t>2072 – Sistema </a:t>
            </a:r>
            <a:r>
              <a:rPr lang="pt-BR" dirty="0" err="1"/>
              <a:t>Unico</a:t>
            </a:r>
            <a:r>
              <a:rPr lang="pt-BR" dirty="0"/>
              <a:t> </a:t>
            </a:r>
            <a:r>
              <a:rPr lang="pt-BR" dirty="0" err="1"/>
              <a:t>Saude</a:t>
            </a:r>
            <a:r>
              <a:rPr lang="pt-BR" dirty="0"/>
              <a:t> Sus/MAC						 R$ 70.000,00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pt-BR" dirty="0"/>
              <a:t>2145 – Custeio Atenção Básica- saúde do Homem				               0,0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pt-BR" dirty="0"/>
              <a:t>2159- Gestão SUS – Piso Enfermagem						   R$ 5.000,00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pt-BR" dirty="0"/>
              <a:t>2170- Incentivo Financeiro APS- </a:t>
            </a:r>
            <a:r>
              <a:rPr lang="pt-BR" dirty="0" err="1"/>
              <a:t>Equpes</a:t>
            </a:r>
            <a:r>
              <a:rPr lang="pt-BR" dirty="0"/>
              <a:t> </a:t>
            </a:r>
            <a:r>
              <a:rPr lang="pt-BR" dirty="0" err="1"/>
              <a:t>Saude</a:t>
            </a:r>
            <a:r>
              <a:rPr lang="pt-BR" dirty="0"/>
              <a:t> da Família e Atenção Primária 															R$ 636.000,00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pt-BR" dirty="0"/>
              <a:t>2171- SUS Digital									     	  R$ 20.000,00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pt-BR" dirty="0"/>
              <a:t>2090- Atenção </a:t>
            </a:r>
            <a:r>
              <a:rPr lang="pt-BR" dirty="0" err="1"/>
              <a:t>Básia</a:t>
            </a:r>
            <a:r>
              <a:rPr lang="pt-BR" dirty="0"/>
              <a:t> PACS – Federal 						R$ 295.000,00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pt-BR" dirty="0"/>
              <a:t>2079- Vigilância em Saúde – Vigilância sanitária				  R$ 25.000,00</a:t>
            </a:r>
          </a:p>
          <a:p>
            <a:pPr algn="ctr"/>
            <a:r>
              <a:rPr lang="pt-BR" b="1" dirty="0"/>
              <a:t>Total da Unidade R$ 1..216.000,00</a:t>
            </a:r>
          </a:p>
          <a:p>
            <a:pPr algn="r"/>
            <a:endParaRPr lang="pt-BR" sz="2000" b="1" dirty="0">
              <a:highlight>
                <a:srgbClr val="FFFF00"/>
              </a:highlight>
            </a:endParaRPr>
          </a:p>
          <a:p>
            <a:pPr algn="ctr"/>
            <a:r>
              <a:rPr lang="pt-BR" sz="2000" b="1" dirty="0"/>
              <a:t>TOTAL SECRETARIA 6.705.796,52</a:t>
            </a:r>
          </a:p>
        </p:txBody>
      </p:sp>
    </p:spTree>
    <p:extLst>
      <p:ext uri="{BB962C8B-B14F-4D97-AF65-F5344CB8AC3E}">
        <p14:creationId xmlns:p14="http://schemas.microsoft.com/office/powerpoint/2010/main" val="262188295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>
            <a:extLst>
              <a:ext uri="{FF2B5EF4-FFF2-40B4-BE49-F238E27FC236}">
                <a16:creationId xmlns:a16="http://schemas.microsoft.com/office/drawing/2014/main" id="{72D46A8D-D5DF-40D6-A3D0-DEBBC68647D5}"/>
              </a:ext>
            </a:extLst>
          </p:cNvPr>
          <p:cNvSpPr/>
          <p:nvPr/>
        </p:nvSpPr>
        <p:spPr>
          <a:xfrm>
            <a:off x="395536" y="-28241"/>
            <a:ext cx="8856984" cy="67095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3200" b="1" dirty="0"/>
              <a:t>PROJEÇÕES POR SECRETARIAS</a:t>
            </a:r>
          </a:p>
          <a:p>
            <a:endParaRPr lang="pt-BR" sz="2600" b="1" dirty="0"/>
          </a:p>
          <a:p>
            <a:r>
              <a:rPr lang="pt-BR" sz="2600" b="1" dirty="0"/>
              <a:t>1- Câmara de Vereadores                R$ 1.660.000,00</a:t>
            </a:r>
          </a:p>
          <a:p>
            <a:r>
              <a:rPr lang="pt-BR" sz="2600" b="1" dirty="0"/>
              <a:t>2- Gabinete do Prefeito 		             R$ 814.500,00</a:t>
            </a:r>
          </a:p>
          <a:p>
            <a:r>
              <a:rPr lang="pt-BR" sz="2600" b="1" dirty="0"/>
              <a:t>3- Secretaria da Administração        R$</a:t>
            </a:r>
            <a:r>
              <a:rPr lang="pt-BR" sz="2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3.797.683,72</a:t>
            </a:r>
            <a:endParaRPr lang="pt-BR" sz="2600" b="1" dirty="0"/>
          </a:p>
          <a:p>
            <a:r>
              <a:rPr lang="pt-BR" sz="2600" b="1" dirty="0"/>
              <a:t>4- Secretaria da Assistência Social   R$ 2.127.680,00</a:t>
            </a:r>
          </a:p>
          <a:p>
            <a:r>
              <a:rPr lang="pt-BR" sz="2600" b="1" dirty="0"/>
              <a:t>5- Secretaria da Fazenda e Planej.    R$ </a:t>
            </a:r>
            <a:r>
              <a:rPr lang="pt-BR" sz="2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1.093.414,76</a:t>
            </a:r>
            <a:endParaRPr lang="pt-BR" sz="2600" b="1" dirty="0"/>
          </a:p>
          <a:p>
            <a:r>
              <a:rPr lang="pt-BR" sz="2600" b="1" dirty="0"/>
              <a:t>6- Secretaria da Agricultura			 R$ </a:t>
            </a:r>
            <a:r>
              <a:rPr lang="pt-BR" sz="2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2.554.500,00</a:t>
            </a:r>
            <a:endParaRPr lang="pt-BR" sz="2600" b="1" dirty="0"/>
          </a:p>
          <a:p>
            <a:r>
              <a:rPr lang="pt-BR" sz="2600" b="1" dirty="0"/>
              <a:t>7- Secretaria de Obras				      R$ </a:t>
            </a:r>
            <a:r>
              <a:rPr lang="pt-BR" sz="2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7.107.300,00</a:t>
            </a:r>
            <a:endParaRPr lang="pt-BR" sz="2600" b="1" dirty="0"/>
          </a:p>
          <a:p>
            <a:r>
              <a:rPr lang="pt-BR" sz="2600" b="1" dirty="0"/>
              <a:t>8– Secretaria da Educação		    	      R$ 7.364.125,00</a:t>
            </a:r>
          </a:p>
          <a:p>
            <a:r>
              <a:rPr lang="pt-BR" sz="2600" b="1" dirty="0"/>
              <a:t>9- Secretaria da Saúde		    		      R$ 6.815.796,52</a:t>
            </a:r>
          </a:p>
          <a:p>
            <a:r>
              <a:rPr lang="pt-BR" sz="2600" b="1" dirty="0"/>
              <a:t>Reserva de contingência livre				R$ 250.000,00</a:t>
            </a:r>
          </a:p>
          <a:p>
            <a:r>
              <a:rPr lang="pt-BR" sz="2600" b="1" dirty="0"/>
              <a:t>Reserva de contingência RPPS		  R$ 5.700.000,00</a:t>
            </a:r>
          </a:p>
          <a:p>
            <a:r>
              <a:rPr lang="pt-BR" sz="2600" b="1" dirty="0"/>
              <a:t>Manutenção RPPS					</a:t>
            </a:r>
            <a:r>
              <a:rPr lang="pt-BR" sz="2600" b="1"/>
              <a:t>	       </a:t>
            </a:r>
            <a:r>
              <a:rPr lang="pt-BR" sz="2600" b="1" dirty="0"/>
              <a:t>R$ 2.898.000,00</a:t>
            </a:r>
          </a:p>
          <a:p>
            <a:endParaRPr lang="pt-BR" sz="2800" b="1" dirty="0"/>
          </a:p>
          <a:p>
            <a:pPr algn="ctr"/>
            <a:r>
              <a:rPr lang="pt-BR" sz="3200" b="1" dirty="0"/>
              <a:t>Total R$ 42.183.000,00</a:t>
            </a:r>
            <a:endParaRPr lang="pt-BR" sz="2400" b="1" dirty="0"/>
          </a:p>
        </p:txBody>
      </p:sp>
    </p:spTree>
    <p:extLst>
      <p:ext uri="{BB962C8B-B14F-4D97-AF65-F5344CB8AC3E}">
        <p14:creationId xmlns:p14="http://schemas.microsoft.com/office/powerpoint/2010/main" val="286274581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B793D56-B33F-4802-8B18-A51D571C1C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8700" y="685800"/>
            <a:ext cx="7200900" cy="5767536"/>
          </a:xfrm>
        </p:spPr>
        <p:txBody>
          <a:bodyPr/>
          <a:lstStyle/>
          <a:p>
            <a:pPr algn="ctr"/>
            <a:br>
              <a:rPr lang="pt-BR" dirty="0"/>
            </a:br>
            <a:br>
              <a:rPr lang="pt-BR" dirty="0"/>
            </a:br>
            <a:br>
              <a:rPr lang="pt-BR" dirty="0"/>
            </a:br>
            <a:r>
              <a:rPr lang="pt-BR" sz="6600" dirty="0"/>
              <a:t>Obrigado pela participação!</a:t>
            </a:r>
          </a:p>
        </p:txBody>
      </p:sp>
    </p:spTree>
    <p:extLst>
      <p:ext uri="{BB962C8B-B14F-4D97-AF65-F5344CB8AC3E}">
        <p14:creationId xmlns:p14="http://schemas.microsoft.com/office/powerpoint/2010/main" val="412881097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EE19F22-664C-4F1A-B261-509A8225EA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9512" y="548680"/>
            <a:ext cx="7575748" cy="1485900"/>
          </a:xfrm>
        </p:spPr>
        <p:txBody>
          <a:bodyPr>
            <a:normAutofit fontScale="90000"/>
          </a:bodyPr>
          <a:lstStyle/>
          <a:p>
            <a:pPr algn="ctr"/>
            <a:r>
              <a:rPr lang="pt-BR" b="1" dirty="0"/>
              <a:t>As ações de governo: Projetos, Atividades, Operações especiais.</a:t>
            </a:r>
            <a:r>
              <a:rPr lang="pt-BR" dirty="0"/>
              <a:t> </a:t>
            </a:r>
            <a:br>
              <a:rPr lang="pt-BR" dirty="0"/>
            </a:br>
            <a:endParaRPr lang="pt-BR" dirty="0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C4BCEA54-7974-42CA-8888-02928C7E088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9512" y="2492896"/>
            <a:ext cx="7200900" cy="2799184"/>
          </a:xfrm>
        </p:spPr>
        <p:txBody>
          <a:bodyPr/>
          <a:lstStyle/>
          <a:p>
            <a:pPr fontAlgn="ctr"/>
            <a:r>
              <a:rPr lang="pt-BR" dirty="0"/>
              <a:t>As ações de governo indicam o que será desenvolvido, como será realizado, o que será produzido, e como será mensurado. </a:t>
            </a:r>
          </a:p>
          <a:p>
            <a:pPr fontAlgn="ctr"/>
            <a:r>
              <a:rPr lang="pt-BR" dirty="0"/>
              <a:t>Os programas são os principais instrumentos utilizados pelo governo para concretizar políticas públicas. </a:t>
            </a:r>
          </a:p>
          <a:p>
            <a:r>
              <a:rPr lang="pt-BR" dirty="0"/>
              <a:t>O governo é o órgão, unidade da Administração Pública e tem como função elaborar planos e ordenar a sua execução.</a:t>
            </a:r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50926626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 idx="1"/>
          </p:nvPr>
        </p:nvSpPr>
        <p:spPr>
          <a:xfrm>
            <a:off x="539552" y="213372"/>
            <a:ext cx="6120680" cy="3431652"/>
          </a:xfrm>
        </p:spPr>
        <p:txBody>
          <a:bodyPr>
            <a:normAutofit/>
          </a:bodyPr>
          <a:lstStyle/>
          <a:p>
            <a:pPr marL="109728" indent="0" algn="ctr">
              <a:buNone/>
            </a:pPr>
            <a:r>
              <a:rPr lang="pt-BR" sz="5400" b="1" dirty="0">
                <a:latin typeface="Britannic Bold" panose="020B0903060703020204" pitchFamily="34" charset="0"/>
              </a:rPr>
              <a:t>AÇÕES PROPOSTAS PARA 2025</a:t>
            </a:r>
          </a:p>
          <a:p>
            <a:pPr marL="109728" indent="0" algn="ctr">
              <a:buNone/>
            </a:pPr>
            <a:r>
              <a:rPr lang="pt-BR" sz="4400" b="1" dirty="0">
                <a:latin typeface="Britannic Bold" panose="020B0903060703020204" pitchFamily="34" charset="0"/>
              </a:rPr>
              <a:t>Projeto de Lei Nº 1.555/2024</a:t>
            </a:r>
          </a:p>
          <a:p>
            <a:pPr>
              <a:buFont typeface="Arial" charset="0"/>
              <a:buChar char="•"/>
            </a:pPr>
            <a:endParaRPr lang="pt-BR" dirty="0"/>
          </a:p>
          <a:p>
            <a:pPr marL="109728" indent="0">
              <a:buNone/>
            </a:pPr>
            <a:endParaRPr lang="pt-BR" dirty="0"/>
          </a:p>
          <a:p>
            <a:pPr>
              <a:buFont typeface="Wingdings" pitchFamily="2" charset="2"/>
              <a:buChar char="q"/>
            </a:pPr>
            <a:endParaRPr lang="pt-BR" dirty="0"/>
          </a:p>
        </p:txBody>
      </p:sp>
      <p:pic>
        <p:nvPicPr>
          <p:cNvPr id="6" name="Imagem 5">
            <a:extLst>
              <a:ext uri="{FF2B5EF4-FFF2-40B4-BE49-F238E27FC236}">
                <a16:creationId xmlns:a16="http://schemas.microsoft.com/office/drawing/2014/main" id="{53401AF5-4767-4ABC-8443-E0C439F0C5E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5616" y="3508524"/>
            <a:ext cx="4752528" cy="316259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266841111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CCE0EB5-AAC6-45A7-8711-EF27E3D7FE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t-BR" dirty="0"/>
              <a:t>01- Câmara de Vereadores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34ABD43A-D91C-47D1-B9C1-BD00259587B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9552" y="2420888"/>
            <a:ext cx="8604448" cy="3446512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pt-BR" dirty="0"/>
              <a:t>1002- Ampliação, Reforma e Manutenção das Dependências da Câmara de Vereadores                                                                         </a:t>
            </a:r>
            <a:r>
              <a:rPr lang="pt-B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R$ 350.000,00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pt-BR" dirty="0"/>
              <a:t>2109- Manutenção das Atividades Legislativas                  </a:t>
            </a:r>
            <a:r>
              <a:rPr lang="pt-B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R$ 1.235.000,00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pt-BR" dirty="0"/>
              <a:t>2110- Gestão Pública Eficaz e Transparente na Câmara Municipal </a:t>
            </a:r>
          </a:p>
          <a:p>
            <a:pPr marL="0" indent="0">
              <a:buNone/>
            </a:pPr>
            <a:r>
              <a:rPr lang="pt-B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							                     R$ 75.000,00</a:t>
            </a:r>
          </a:p>
          <a:p>
            <a:pPr>
              <a:buFont typeface="Wingdings" panose="05000000000000000000" pitchFamily="2" charset="2"/>
              <a:buChar char="Ø"/>
            </a:pPr>
            <a:endParaRPr lang="pt-BR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 algn="ctr">
              <a:buNone/>
            </a:pPr>
            <a:r>
              <a:rPr lang="pt-BR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Total    R$ 1.660.000,00</a:t>
            </a:r>
          </a:p>
        </p:txBody>
      </p:sp>
    </p:spTree>
    <p:extLst>
      <p:ext uri="{BB962C8B-B14F-4D97-AF65-F5344CB8AC3E}">
        <p14:creationId xmlns:p14="http://schemas.microsoft.com/office/powerpoint/2010/main" val="63225483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2965130-B3F1-4179-AB5F-DFEA977035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pt-BR" dirty="0"/>
              <a:t>02- Gabinete do Prefeito</a:t>
            </a:r>
            <a:br>
              <a:rPr lang="pt-BR" dirty="0"/>
            </a:br>
            <a:r>
              <a:rPr lang="pt-BR" sz="2800" dirty="0"/>
              <a:t>02.001 – Gabinete do Prefeito</a:t>
            </a:r>
            <a:endParaRPr lang="pt-BR" dirty="0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A89A3464-A029-4163-947E-699AFB201AD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27584" y="2420888"/>
            <a:ext cx="8136904" cy="2016224"/>
          </a:xfrm>
        </p:spPr>
        <p:txBody>
          <a:bodyPr>
            <a:no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pt-BR" dirty="0"/>
              <a:t>2002 - Manutenção das Atividades do Gabinete         R$ 571.000,00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pt-BR" dirty="0"/>
              <a:t>2003 - Coordenadoria Municipal da Defesa Civil	R$ 15.000,00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pt-BR" dirty="0"/>
              <a:t>2004 - Coordenadoria da Mulher				  R$ 2.000,00</a:t>
            </a:r>
          </a:p>
          <a:p>
            <a:pPr marL="0" indent="0">
              <a:buNone/>
            </a:pPr>
            <a:endParaRPr lang="pt-BR" dirty="0"/>
          </a:p>
          <a:p>
            <a:pPr>
              <a:buFont typeface="Arial" panose="020B0604020202020204" pitchFamily="34" charset="0"/>
              <a:buChar char="•"/>
            </a:pPr>
            <a:endParaRPr lang="pt-BR" sz="2400" dirty="0"/>
          </a:p>
          <a:p>
            <a:pPr marL="0" indent="0">
              <a:buNone/>
            </a:pPr>
            <a:r>
              <a:rPr lang="pt-BR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	Total     unidade            R$ 588.000,00</a:t>
            </a:r>
          </a:p>
        </p:txBody>
      </p:sp>
    </p:spTree>
    <p:extLst>
      <p:ext uri="{BB962C8B-B14F-4D97-AF65-F5344CB8AC3E}">
        <p14:creationId xmlns:p14="http://schemas.microsoft.com/office/powerpoint/2010/main" val="149440744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07A1F92-313E-47F9-8759-1FE6328924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6775" y="3573016"/>
            <a:ext cx="7410450" cy="2088232"/>
          </a:xfrm>
          <a:ln>
            <a:solidFill>
              <a:schemeClr val="bg2">
                <a:lumMod val="50000"/>
              </a:schemeClr>
            </a:solidFill>
          </a:ln>
        </p:spPr>
        <p:txBody>
          <a:bodyPr>
            <a:normAutofit fontScale="90000"/>
          </a:bodyPr>
          <a:lstStyle/>
          <a:p>
            <a:pPr algn="ctr"/>
            <a:r>
              <a:rPr lang="pt-BR" dirty="0"/>
              <a:t>02- Gabinete do Prefeito</a:t>
            </a:r>
            <a:br>
              <a:rPr lang="pt-BR" sz="4000" dirty="0"/>
            </a:br>
            <a:r>
              <a:rPr lang="pt-BR" sz="3600" dirty="0"/>
              <a:t>02.003- UCCI</a:t>
            </a:r>
            <a:br>
              <a:rPr lang="pt-BR" sz="4000" dirty="0"/>
            </a:br>
            <a:br>
              <a:rPr lang="pt-BR" sz="4000" dirty="0"/>
            </a:br>
            <a:r>
              <a:rPr lang="pt-BR" sz="2200" dirty="0"/>
              <a:t>2006- Manutenção das Atividades do </a:t>
            </a:r>
            <a:r>
              <a:rPr lang="pt-BR" sz="2200" dirty="0" err="1"/>
              <a:t>U.c.c.i</a:t>
            </a:r>
            <a:r>
              <a:rPr lang="pt-BR" sz="2200" dirty="0"/>
              <a:t>.             R$ 56.500,00</a:t>
            </a:r>
            <a:br>
              <a:rPr lang="pt-BR" dirty="0"/>
            </a:br>
            <a:br>
              <a:rPr lang="pt-BR" dirty="0"/>
            </a:br>
            <a:endParaRPr lang="pt-BR" sz="4000" dirty="0"/>
          </a:p>
        </p:txBody>
      </p:sp>
      <p:sp>
        <p:nvSpPr>
          <p:cNvPr id="4" name="Título 1">
            <a:extLst>
              <a:ext uri="{FF2B5EF4-FFF2-40B4-BE49-F238E27FC236}">
                <a16:creationId xmlns:a16="http://schemas.microsoft.com/office/drawing/2014/main" id="{4FD65BF4-0FE7-4905-A984-C1547A16DCC7}"/>
              </a:ext>
            </a:extLst>
          </p:cNvPr>
          <p:cNvSpPr txBox="1">
            <a:spLocks/>
          </p:cNvSpPr>
          <p:nvPr/>
        </p:nvSpPr>
        <p:spPr>
          <a:xfrm>
            <a:off x="827584" y="548680"/>
            <a:ext cx="8136904" cy="2088232"/>
          </a:xfrm>
          <a:prstGeom prst="rect">
            <a:avLst/>
          </a:prstGeom>
          <a:ln>
            <a:solidFill>
              <a:schemeClr val="bg2">
                <a:lumMod val="50000"/>
              </a:schemeClr>
            </a:solidFill>
          </a:ln>
        </p:spPr>
        <p:txBody>
          <a:bodyPr vert="horz" lIns="91440" tIns="45720" rIns="91440" bIns="45720" rtlCol="0" anchor="t">
            <a:normAutofit fontScale="25000" lnSpcReduction="20000"/>
          </a:bodyPr>
          <a:lstStyle>
            <a:lvl1pPr algn="l" defTabSz="685800" rtl="0" eaLnBrk="1" latinLnBrk="0" hangingPunct="1">
              <a:lnSpc>
                <a:spcPct val="89000"/>
              </a:lnSpc>
              <a:spcBef>
                <a:spcPct val="0"/>
              </a:spcBef>
              <a:buNone/>
              <a:defRPr sz="4400" kern="1200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12300" dirty="0"/>
              <a:t>		</a:t>
            </a:r>
          </a:p>
          <a:p>
            <a:r>
              <a:rPr lang="pt-BR" sz="12300" dirty="0"/>
              <a:t>	</a:t>
            </a:r>
            <a:r>
              <a:rPr lang="pt-BR" sz="16000" dirty="0"/>
              <a:t>02- Gabinete do Prefeito</a:t>
            </a:r>
            <a:br>
              <a:rPr lang="pt-BR" sz="16000" dirty="0"/>
            </a:br>
            <a:r>
              <a:rPr lang="pt-BR" sz="16000" dirty="0"/>
              <a:t>		</a:t>
            </a:r>
            <a:r>
              <a:rPr lang="pt-BR" sz="11200" dirty="0"/>
              <a:t>02.002 – Gabinete do Vice - Prefeito</a:t>
            </a:r>
          </a:p>
          <a:p>
            <a:pPr>
              <a:buFont typeface="Wingdings" panose="05000000000000000000" pitchFamily="2" charset="2"/>
              <a:buChar char="Ø"/>
            </a:pPr>
            <a:endParaRPr lang="pt-BR" dirty="0"/>
          </a:p>
          <a:p>
            <a:pPr>
              <a:buFont typeface="Wingdings" panose="05000000000000000000" pitchFamily="2" charset="2"/>
              <a:buChar char="Ø"/>
            </a:pPr>
            <a:endParaRPr lang="pt-BR" sz="7200" dirty="0"/>
          </a:p>
          <a:p>
            <a:r>
              <a:rPr lang="pt-BR" sz="8000" dirty="0"/>
              <a:t>2005- Manutenção das Atividades do </a:t>
            </a:r>
            <a:r>
              <a:rPr lang="pt-BR" sz="8000" dirty="0" err="1"/>
              <a:t>Gab</a:t>
            </a:r>
            <a:r>
              <a:rPr lang="pt-BR" sz="8000" dirty="0"/>
              <a:t>. Vice-Prefeito  R$ 140.000,00</a:t>
            </a:r>
          </a:p>
          <a:p>
            <a:endParaRPr lang="pt-BR" sz="7200" dirty="0"/>
          </a:p>
          <a:p>
            <a:r>
              <a:rPr lang="pt-BR" sz="7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          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64820868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411159EB-3879-41F0-B12E-BC60DC9D8DB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br>
              <a:rPr lang="pt-BR" sz="2400" dirty="0"/>
            </a:br>
            <a:endParaRPr lang="pt-BR" dirty="0"/>
          </a:p>
        </p:txBody>
      </p:sp>
      <p:sp>
        <p:nvSpPr>
          <p:cNvPr id="4" name="Retângulo 3">
            <a:extLst>
              <a:ext uri="{FF2B5EF4-FFF2-40B4-BE49-F238E27FC236}">
                <a16:creationId xmlns:a16="http://schemas.microsoft.com/office/drawing/2014/main" id="{DD7650AE-832B-4995-9B72-1BF16D7AB720}"/>
              </a:ext>
            </a:extLst>
          </p:cNvPr>
          <p:cNvSpPr/>
          <p:nvPr/>
        </p:nvSpPr>
        <p:spPr>
          <a:xfrm>
            <a:off x="2051720" y="4572040"/>
            <a:ext cx="7992888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pt-BR" b="1" dirty="0"/>
          </a:p>
          <a:p>
            <a:endParaRPr lang="pt-BR" b="1" dirty="0"/>
          </a:p>
          <a:p>
            <a:endParaRPr lang="pt-BR" b="1" dirty="0"/>
          </a:p>
          <a:p>
            <a:endParaRPr lang="pt-BR" b="1" dirty="0"/>
          </a:p>
          <a:p>
            <a:r>
              <a:rPr lang="pt-BR" sz="2800" b="1" dirty="0"/>
              <a:t>Total Órgão 02  R$ 814.500,00</a:t>
            </a:r>
            <a:endParaRPr lang="pt-BR" sz="2800" dirty="0"/>
          </a:p>
        </p:txBody>
      </p:sp>
      <p:sp>
        <p:nvSpPr>
          <p:cNvPr id="7" name="Título 1">
            <a:extLst>
              <a:ext uri="{FF2B5EF4-FFF2-40B4-BE49-F238E27FC236}">
                <a16:creationId xmlns:a16="http://schemas.microsoft.com/office/drawing/2014/main" id="{F4473730-1918-4F5E-AD9E-F6AA4FBB6749}"/>
              </a:ext>
            </a:extLst>
          </p:cNvPr>
          <p:cNvSpPr txBox="1">
            <a:spLocks/>
          </p:cNvSpPr>
          <p:nvPr/>
        </p:nvSpPr>
        <p:spPr>
          <a:xfrm>
            <a:off x="925461" y="1268760"/>
            <a:ext cx="7410450" cy="3384376"/>
          </a:xfrm>
          <a:prstGeom prst="rect">
            <a:avLst/>
          </a:prstGeom>
          <a:ln>
            <a:solidFill>
              <a:schemeClr val="bg2">
                <a:lumMod val="50000"/>
              </a:schemeClr>
            </a:solidFill>
          </a:ln>
        </p:spPr>
        <p:txBody>
          <a:bodyPr vert="horz" lIns="91440" tIns="45720" rIns="91440" bIns="45720" rtlCol="0" anchor="t">
            <a:normAutofit fontScale="25000" lnSpcReduction="20000"/>
          </a:bodyPr>
          <a:lstStyle>
            <a:lvl1pPr algn="l" defTabSz="685800" rtl="0" eaLnBrk="1" latinLnBrk="0" hangingPunct="1">
              <a:lnSpc>
                <a:spcPct val="89000"/>
              </a:lnSpc>
              <a:spcBef>
                <a:spcPct val="0"/>
              </a:spcBef>
              <a:buNone/>
              <a:defRPr sz="4400" kern="1200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20000"/>
              </a:lnSpc>
            </a:pPr>
            <a:endParaRPr lang="pt-BR" sz="11200" b="1" dirty="0"/>
          </a:p>
          <a:p>
            <a:pPr algn="ctr">
              <a:lnSpc>
                <a:spcPct val="120000"/>
              </a:lnSpc>
            </a:pPr>
            <a:r>
              <a:rPr lang="pt-BR" sz="11200" b="1" dirty="0"/>
              <a:t>02- Gabinete do Prefeito</a:t>
            </a:r>
            <a:br>
              <a:rPr lang="pt-BR" sz="11200" b="1" dirty="0"/>
            </a:br>
            <a:r>
              <a:rPr lang="pt-BR" sz="11200" b="1" dirty="0"/>
              <a:t>02.004- Fundo Municipal da Defesa Civil - FUMDEC</a:t>
            </a:r>
          </a:p>
          <a:p>
            <a:pPr algn="ctr">
              <a:lnSpc>
                <a:spcPct val="120000"/>
              </a:lnSpc>
            </a:pPr>
            <a:br>
              <a:rPr lang="pt-BR" sz="6400" dirty="0"/>
            </a:br>
            <a:br>
              <a:rPr lang="pt-BR" sz="6400" dirty="0"/>
            </a:br>
            <a:r>
              <a:rPr lang="pt-BR" sz="8000" b="1" dirty="0"/>
              <a:t>2169</a:t>
            </a:r>
            <a:r>
              <a:rPr lang="pt-BR" sz="8000" dirty="0"/>
              <a:t>- Manutenção das Atividades do Fundo Municipal da Defesa Civil – FUMDEC                                                                 </a:t>
            </a:r>
            <a:r>
              <a:rPr lang="pt-BR" sz="7200" dirty="0"/>
              <a:t>30.000,00</a:t>
            </a:r>
          </a:p>
          <a:p>
            <a:pPr algn="ctr">
              <a:lnSpc>
                <a:spcPct val="120000"/>
              </a:lnSpc>
            </a:pPr>
            <a:br>
              <a:rPr lang="pt-BR" sz="7200" dirty="0"/>
            </a:br>
            <a:br>
              <a:rPr lang="pt-BR" dirty="0"/>
            </a:br>
            <a:endParaRPr lang="pt-BR" sz="4000" dirty="0"/>
          </a:p>
        </p:txBody>
      </p:sp>
    </p:spTree>
    <p:extLst>
      <p:ext uri="{BB962C8B-B14F-4D97-AF65-F5344CB8AC3E}">
        <p14:creationId xmlns:p14="http://schemas.microsoft.com/office/powerpoint/2010/main" val="117256621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4294BDE-C847-4568-B2C6-1385B6A4B1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6114" y="620688"/>
            <a:ext cx="7863780" cy="864096"/>
          </a:xfrm>
        </p:spPr>
        <p:txBody>
          <a:bodyPr>
            <a:normAutofit fontScale="90000"/>
          </a:bodyPr>
          <a:lstStyle/>
          <a:p>
            <a:pPr algn="ctr"/>
            <a:r>
              <a:rPr lang="pt-BR" dirty="0"/>
              <a:t>03- Secretaria de Administração</a:t>
            </a:r>
            <a:br>
              <a:rPr lang="pt-BR" dirty="0"/>
            </a:br>
            <a:r>
              <a:rPr lang="pt-BR" sz="3600" dirty="0"/>
              <a:t>03. 001 Sec. Mun. Administração</a:t>
            </a:r>
            <a:endParaRPr lang="pt-BR" dirty="0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D6FA7653-5BA4-42C2-852C-4D26D3C5D0B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9552" y="2286000"/>
            <a:ext cx="8496944" cy="1791072"/>
          </a:xfrm>
          <a:ln>
            <a:solidFill>
              <a:schemeClr val="bg2">
                <a:lumMod val="50000"/>
              </a:schemeClr>
            </a:solidFill>
          </a:ln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pt-BR" dirty="0"/>
              <a:t>2007- Manutenção das Atividades da Secretaria            R$ 3.557.683,72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pt-BR" dirty="0"/>
              <a:t>2009 – Manutenção das Atividades Assistência Médica   R$ 240.000,00</a:t>
            </a:r>
          </a:p>
          <a:p>
            <a:pPr>
              <a:buFont typeface="Wingdings" panose="05000000000000000000" pitchFamily="2" charset="2"/>
              <a:buChar char="Ø"/>
            </a:pPr>
            <a:endParaRPr lang="pt-BR" dirty="0"/>
          </a:p>
          <a:p>
            <a:pPr marL="0" indent="0">
              <a:buNone/>
            </a:pPr>
            <a:r>
              <a:rPr lang="pt-B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		</a:t>
            </a:r>
            <a:r>
              <a:rPr lang="pt-BR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Total   da Secretaria  R$ 3.797.683,72</a:t>
            </a:r>
            <a:endParaRPr lang="pt-BR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Espaço Reservado para Conteúdo 2">
            <a:extLst>
              <a:ext uri="{FF2B5EF4-FFF2-40B4-BE49-F238E27FC236}">
                <a16:creationId xmlns:a16="http://schemas.microsoft.com/office/drawing/2014/main" id="{8A37A350-63B4-4A50-9065-558BE9BB5A47}"/>
              </a:ext>
            </a:extLst>
          </p:cNvPr>
          <p:cNvSpPr txBox="1">
            <a:spLocks/>
          </p:cNvSpPr>
          <p:nvPr/>
        </p:nvSpPr>
        <p:spPr>
          <a:xfrm>
            <a:off x="647056" y="5157192"/>
            <a:ext cx="8496944" cy="1296144"/>
          </a:xfrm>
          <a:prstGeom prst="rect">
            <a:avLst/>
          </a:prstGeom>
          <a:ln>
            <a:solidFill>
              <a:schemeClr val="bg2">
                <a:lumMod val="50000"/>
              </a:schemeClr>
            </a:solidFill>
          </a:ln>
        </p:spPr>
        <p:txBody>
          <a:bodyPr vert="horz" lIns="91440" tIns="45720" rIns="91440" bIns="45720" rtlCol="0">
            <a:normAutofit/>
          </a:bodyPr>
          <a:lstStyle>
            <a:lvl1pPr marL="384048" indent="-384048" algn="l" defTabSz="685800" rtl="0" eaLnBrk="1" latinLnBrk="0" hangingPunct="1">
              <a:lnSpc>
                <a:spcPct val="94000"/>
              </a:lnSpc>
              <a:spcBef>
                <a:spcPts val="10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  <a:defRPr sz="20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914400" indent="-384048" algn="l" defTabSz="6858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–"/>
              <a:defRPr sz="2000" i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1371600" indent="-384048" algn="l" defTabSz="6858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  <a:defRPr sz="18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828800" indent="-384048" algn="l" defTabSz="6858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–"/>
              <a:defRPr sz="1800" i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2286000" indent="-384048" algn="l" defTabSz="6858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  <a:defRPr sz="16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743200" indent="-384048" algn="l" defTabSz="6858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–"/>
              <a:defRPr sz="1600" i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3200400" indent="-384048" algn="l" defTabSz="6858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  <a:defRPr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3657600" indent="-384048" algn="l" defTabSz="6858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–"/>
              <a:defRPr sz="1400" i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4114800" indent="-384048" algn="l" defTabSz="6858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  <a:defRPr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Wingdings" panose="05000000000000000000" pitchFamily="2" charset="2"/>
              <a:buChar char="Ø"/>
            </a:pPr>
            <a:r>
              <a:rPr lang="pt-BR" dirty="0"/>
              <a:t>2010 – Manutenção das Atividades FPSM                   R$ 2.898.000,00</a:t>
            </a:r>
          </a:p>
          <a:p>
            <a:pPr>
              <a:buFont typeface="Wingdings" panose="05000000000000000000" pitchFamily="2" charset="2"/>
              <a:buChar char="Ø"/>
            </a:pPr>
            <a:endParaRPr lang="pt-BR" dirty="0"/>
          </a:p>
          <a:p>
            <a:pPr marL="0" indent="0">
              <a:buFont typeface="Franklin Gothic Book" panose="020B0503020102020204" pitchFamily="34" charset="0"/>
              <a:buNone/>
            </a:pPr>
            <a:r>
              <a:rPr lang="pt-B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		Recursos RPPS</a:t>
            </a:r>
            <a:endParaRPr lang="pt-BR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93270431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Facetado">
  <a:themeElements>
    <a:clrScheme name="Facetado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ado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ado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ppt/theme/theme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3271</TotalTime>
  <Words>580</Words>
  <Application>Microsoft Office PowerPoint</Application>
  <PresentationFormat>Apresentação na tela (4:3)</PresentationFormat>
  <Paragraphs>216</Paragraphs>
  <Slides>27</Slides>
  <Notes>1</Notes>
  <HiddenSlides>0</HiddenSlides>
  <MMClips>0</MMClips>
  <ScaleCrop>false</ScaleCrop>
  <HeadingPairs>
    <vt:vector size="6" baseType="variant">
      <vt:variant>
        <vt:lpstr>Fontes usadas</vt:lpstr>
      </vt:variant>
      <vt:variant>
        <vt:i4>7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27</vt:i4>
      </vt:variant>
    </vt:vector>
  </HeadingPairs>
  <TitlesOfParts>
    <vt:vector size="35" baseType="lpstr">
      <vt:lpstr>Arial</vt:lpstr>
      <vt:lpstr>Britannic Bold</vt:lpstr>
      <vt:lpstr>Calibri</vt:lpstr>
      <vt:lpstr>Franklin Gothic Book</vt:lpstr>
      <vt:lpstr>Trebuchet MS</vt:lpstr>
      <vt:lpstr>Wingdings</vt:lpstr>
      <vt:lpstr>Wingdings 3</vt:lpstr>
      <vt:lpstr>Facetado</vt:lpstr>
      <vt:lpstr>LEI DE DIRETRIZES ORÇAMENTÁRIAS  - LDO 2025</vt:lpstr>
      <vt:lpstr>O que é a LDO?</vt:lpstr>
      <vt:lpstr>As ações de governo: Projetos, Atividades, Operações especiais.  </vt:lpstr>
      <vt:lpstr>Apresentação do PowerPoint</vt:lpstr>
      <vt:lpstr>01- Câmara de Vereadores</vt:lpstr>
      <vt:lpstr>02- Gabinete do Prefeito 02.001 – Gabinete do Prefeito</vt:lpstr>
      <vt:lpstr>02- Gabinete do Prefeito 02.003- UCCI  2006- Manutenção das Atividades do U.c.c.i.             R$ 56.500,00  </vt:lpstr>
      <vt:lpstr>Apresentação do PowerPoint</vt:lpstr>
      <vt:lpstr>03- Secretaria de Administração 03. 001 Sec. Mun. Administração</vt:lpstr>
      <vt:lpstr>04- Secretaria de Assistência Social, Cultura e Turismo 04.001 – Secretaria de Assistência Social, Cultura e Turismo  </vt:lpstr>
      <vt:lpstr>04- Secretaria de Assistência Social, Cultura e Turismo 04.002 Departamento Cultura </vt:lpstr>
      <vt:lpstr>04 - Secretaria de Assistência Social, Cultura e Turismo  04.003 Departamento Turismo  2017 – Desenvolvimento do turismo  R$ 6.000,00 </vt:lpstr>
      <vt:lpstr>04 - Secretaria de Assistência Social, Cultura e Turismo  04.005 Eventos Oficiais  2019 - Organização e subsídio a Eventos Oficiais 100.000,00</vt:lpstr>
      <vt:lpstr>Apresentação do PowerPoint</vt:lpstr>
      <vt:lpstr>04 - Secretaria de Assistência Social, Cultura e Turismo  04.007 Fundo Municipal da Criança e Adolescente  2029 – Custeio de Projetos Sociais R$ 12.000,00     Total da Secretaria R$ 2.127.680,00</vt:lpstr>
      <vt:lpstr>05- Secretaria da Fazenda e Planejamento</vt:lpstr>
      <vt:lpstr>06- Secretaria de Agricultura 06.01 Sec. Mun. Agric. Fomento Econ. e Meio Ambiente </vt:lpstr>
      <vt:lpstr>Apresentação do PowerPoint</vt:lpstr>
      <vt:lpstr>07- Secretaria de Obras</vt:lpstr>
      <vt:lpstr>08- Secretaria de Educação 08. 001 Secretaria Munic. Educação </vt:lpstr>
      <vt:lpstr>08- Secretaria de Educação 08. 002 Educação Infantil</vt:lpstr>
      <vt:lpstr>08- Secretaria de Educação 08. 04 FUNDEB</vt:lpstr>
      <vt:lpstr>09 Secretaria de Saúde 09.01 Fundo da Saúde recursos Estaduais  </vt:lpstr>
      <vt:lpstr>Apresentação do PowerPoint</vt:lpstr>
      <vt:lpstr>Apresentação do PowerPoint</vt:lpstr>
      <vt:lpstr>Apresentação do PowerPoint</vt:lpstr>
      <vt:lpstr>   Obrigado pela participação!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LEI DE DIRETRIZES ORÇAMENTÁRIAS  - LDO</dc:title>
  <dc:creator>Usuário</dc:creator>
  <cp:lastModifiedBy>User</cp:lastModifiedBy>
  <cp:revision>214</cp:revision>
  <cp:lastPrinted>2024-09-23T14:48:03Z</cp:lastPrinted>
  <dcterms:created xsi:type="dcterms:W3CDTF">2017-09-13T11:46:03Z</dcterms:created>
  <dcterms:modified xsi:type="dcterms:W3CDTF">2024-09-27T19:13:25Z</dcterms:modified>
</cp:coreProperties>
</file>