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notesMasterIdLst>
    <p:notesMasterId r:id="rId29"/>
  </p:notesMasterIdLst>
  <p:sldIdLst>
    <p:sldId id="256" r:id="rId2"/>
    <p:sldId id="286" r:id="rId3"/>
    <p:sldId id="314" r:id="rId4"/>
    <p:sldId id="271" r:id="rId5"/>
    <p:sldId id="287" r:id="rId6"/>
    <p:sldId id="289" r:id="rId7"/>
    <p:sldId id="290" r:id="rId8"/>
    <p:sldId id="313" r:id="rId9"/>
    <p:sldId id="291" r:id="rId10"/>
    <p:sldId id="293" r:id="rId11"/>
    <p:sldId id="295" r:id="rId12"/>
    <p:sldId id="294" r:id="rId13"/>
    <p:sldId id="303" r:id="rId14"/>
    <p:sldId id="304" r:id="rId15"/>
    <p:sldId id="305" r:id="rId16"/>
    <p:sldId id="292" r:id="rId17"/>
    <p:sldId id="296" r:id="rId18"/>
    <p:sldId id="306" r:id="rId19"/>
    <p:sldId id="299" r:id="rId20"/>
    <p:sldId id="298" r:id="rId21"/>
    <p:sldId id="307" r:id="rId22"/>
    <p:sldId id="308" r:id="rId23"/>
    <p:sldId id="300" r:id="rId24"/>
    <p:sldId id="310" r:id="rId25"/>
    <p:sldId id="311" r:id="rId26"/>
    <p:sldId id="312" r:id="rId27"/>
    <p:sldId id="301" r:id="rId28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777E6BDD-FB93-4FD8-89A1-4A31DE69B863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9" tIns="46580" rIns="93159" bIns="4658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159" tIns="46580" rIns="93159" bIns="4658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FB25EEA7-0E4E-4B6C-BCAB-0B769DE484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9415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25EEA7-0E4E-4B6C-BCAB-0B769DE48438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487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4809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142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0571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6328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0485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411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0427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77685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99976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14696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1575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65035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435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1115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69366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51189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FF95F-45C7-42CC-A8C8-092519039476}" type="datetimeFigureOut">
              <a:rPr lang="pt-BR" smtClean="0"/>
              <a:t>27/09/2024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CFE450-7F2E-416B-B41F-31345D3433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072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  <p:sldLayoutId id="2147483851" r:id="rId13"/>
    <p:sldLayoutId id="2147483852" r:id="rId14"/>
    <p:sldLayoutId id="2147483853" r:id="rId15"/>
    <p:sldLayoutId id="2147483854" r:id="rId16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404664"/>
            <a:ext cx="8278688" cy="4752528"/>
          </a:xfrm>
        </p:spPr>
        <p:txBody>
          <a:bodyPr>
            <a:noAutofit/>
          </a:bodyPr>
          <a:lstStyle/>
          <a:p>
            <a:pPr algn="ctr"/>
            <a:r>
              <a:rPr lang="pt-BR" sz="5400" dirty="0">
                <a:latin typeface="Britannic Bold" panose="020B0903060703020204" pitchFamily="34" charset="0"/>
              </a:rPr>
              <a:t>LEI DE DIRETRIZES ORÇAMENTÁRIAS </a:t>
            </a:r>
            <a:br>
              <a:rPr lang="pt-BR" sz="5400" dirty="0">
                <a:latin typeface="Britannic Bold" panose="020B0903060703020204" pitchFamily="34" charset="0"/>
              </a:rPr>
            </a:br>
            <a:r>
              <a:rPr lang="pt-BR" sz="5400" dirty="0">
                <a:latin typeface="Britannic Bold" panose="020B0903060703020204" pitchFamily="34" charset="0"/>
              </a:rPr>
              <a:t>- LDO 2025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B033383-9C01-4EBC-B163-E8E2D119C5CD}"/>
              </a:ext>
            </a:extLst>
          </p:cNvPr>
          <p:cNvSpPr txBox="1"/>
          <p:nvPr/>
        </p:nvSpPr>
        <p:spPr>
          <a:xfrm>
            <a:off x="395536" y="620688"/>
            <a:ext cx="80626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400" b="1" dirty="0"/>
          </a:p>
          <a:p>
            <a:pPr algn="ctr"/>
            <a:r>
              <a:rPr lang="pt-BR" sz="4400" b="1" dirty="0"/>
              <a:t>Audiência Pública sobre a</a:t>
            </a:r>
          </a:p>
          <a:p>
            <a:pPr algn="ctr"/>
            <a:endParaRPr lang="pt-BR" sz="4400" b="1" dirty="0"/>
          </a:p>
        </p:txBody>
      </p:sp>
    </p:spTree>
    <p:extLst>
      <p:ext uri="{BB962C8B-B14F-4D97-AF65-F5344CB8AC3E}">
        <p14:creationId xmlns:p14="http://schemas.microsoft.com/office/powerpoint/2010/main" val="23419028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77C9F-C931-4C26-A108-4A9930F86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88640"/>
            <a:ext cx="7200900" cy="237626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04- Secretaria de Assistência Social, Cultura e Turismo</a:t>
            </a:r>
            <a:br>
              <a:rPr lang="pt-BR" dirty="0"/>
            </a:br>
            <a:r>
              <a:rPr lang="pt-BR" sz="3100" dirty="0"/>
              <a:t>04.001 – Secretaria de Assistência Social, Cultura e Turismo</a:t>
            </a:r>
            <a:br>
              <a:rPr lang="pt-BR" dirty="0"/>
            </a:b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33B1F3-BD6F-4E17-A42A-DC3FAF2B5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348880"/>
            <a:ext cx="8640960" cy="2376264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sz="2200" dirty="0"/>
              <a:t>2012- Manutenção atividades do Conselho Tutelar    R$ 176.500,00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200" dirty="0"/>
              <a:t>2011 – Manutenção das Atividades da Secretaria     R$ 556.000,00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</a:t>
            </a:r>
            <a:r>
              <a:rPr lang="pt-BR" sz="2400" b="1" dirty="0"/>
              <a:t>      R$ 732.500,00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17846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3957B-A5A1-41F4-BF6D-4AAEC0074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88640"/>
            <a:ext cx="720090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04- Secretaria de Assistência Social, Cultura e Turismo</a:t>
            </a:r>
            <a:br>
              <a:rPr lang="pt-BR" dirty="0"/>
            </a:br>
            <a:r>
              <a:rPr lang="pt-BR" sz="3100" dirty="0"/>
              <a:t>04.002 Departamento Cultura 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EC059D-75B7-44C3-9B72-40D070590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44" y="2204864"/>
            <a:ext cx="7920880" cy="2769468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900" dirty="0"/>
              <a:t>2013- Manutenção das Atividades do Grupo de Dança          R$ 60.000,00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900" dirty="0"/>
              <a:t>2014- Manutenção das Atividades do Coral Municipal           R$ 56.000,00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900" dirty="0"/>
              <a:t>2015- Manutenção do Museu Histórico Municipal                     R$ 5.000,00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900" dirty="0"/>
              <a:t>2016- Manutenção da Banda Municipal                                   R$ 62.000,00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900" dirty="0"/>
              <a:t>2152- Manutenção da Biblioteca Municipal	    	             R$ 16.000,00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900" dirty="0"/>
              <a:t>2158 – Manutenção das Atividades da Cultura  		 R$ 13.000,00</a:t>
            </a:r>
          </a:p>
          <a:p>
            <a:pPr marL="0" indent="0">
              <a:buNone/>
            </a:pPr>
            <a:r>
              <a:rPr lang="pt-BR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Unidade            R$ 212.000,00                                         </a:t>
            </a:r>
            <a:endParaRPr lang="pt-BR" sz="2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55032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282B98-CC87-4515-BA31-EF1C22304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247650"/>
            <a:ext cx="7776914" cy="2150368"/>
          </a:xfrm>
          <a:ln>
            <a:solidFill>
              <a:schemeClr val="bg2">
                <a:lumMod val="2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pPr algn="ctr"/>
            <a:r>
              <a:rPr lang="pt-BR" sz="3600" dirty="0"/>
              <a:t>04 - Secretaria de Assistência Social, Cultura e Turismo </a:t>
            </a:r>
            <a:br>
              <a:rPr lang="pt-BR" dirty="0"/>
            </a:br>
            <a:r>
              <a:rPr lang="pt-BR" sz="2700" dirty="0"/>
              <a:t>04.003 Departamento Turismo</a:t>
            </a:r>
            <a:br>
              <a:rPr lang="pt-BR" sz="2700" dirty="0"/>
            </a:br>
            <a:br>
              <a:rPr lang="pt-BR" sz="3100" dirty="0"/>
            </a:br>
            <a:r>
              <a:rPr lang="pt-BR" sz="2200" dirty="0">
                <a:solidFill>
                  <a:schemeClr val="tx1"/>
                </a:solidFill>
              </a:rPr>
              <a:t>2017 – Desenvolvimento do turismo  R$ 6.000,00</a:t>
            </a:r>
            <a:br>
              <a:rPr lang="pt-BR" sz="3100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AE8A97-4884-4517-94B1-9E8D56C9E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4049267"/>
            <a:ext cx="7632898" cy="2150368"/>
          </a:xfrm>
          <a:ln>
            <a:solidFill>
              <a:schemeClr val="bg2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800" dirty="0"/>
              <a:t>04 - Secretaria de Assistência Social, Cultura e Turismo </a:t>
            </a:r>
            <a:br>
              <a:rPr lang="pt-BR" dirty="0"/>
            </a:br>
            <a:r>
              <a:rPr lang="pt-BR" sz="2400" dirty="0"/>
              <a:t>04.004 Departamento Desportos</a:t>
            </a:r>
            <a:br>
              <a:rPr lang="pt-BR" sz="2400" dirty="0"/>
            </a:br>
            <a:br>
              <a:rPr lang="pt-BR" sz="2400" dirty="0"/>
            </a:br>
            <a: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 – Manutenção das Atividades do CMDE      R$ 37.000,00</a:t>
            </a:r>
          </a:p>
        </p:txBody>
      </p:sp>
    </p:spTree>
    <p:extLst>
      <p:ext uri="{BB962C8B-B14F-4D97-AF65-F5344CB8AC3E}">
        <p14:creationId xmlns:p14="http://schemas.microsoft.com/office/powerpoint/2010/main" val="18877066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7A5D6-EC5B-44CC-9AE6-7BE268D12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5800"/>
            <a:ext cx="7503740" cy="2311152"/>
          </a:xfrm>
          <a:ln>
            <a:solidFill>
              <a:schemeClr val="bg2">
                <a:lumMod val="2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algn="ctr"/>
            <a:r>
              <a:rPr lang="pt-BR" sz="3200" dirty="0"/>
              <a:t>04 - Secretaria de Assistência Social, Cultura e Turismo </a:t>
            </a:r>
            <a:br>
              <a:rPr lang="pt-BR" sz="3200" dirty="0"/>
            </a:br>
            <a:r>
              <a:rPr lang="pt-BR" sz="2400" dirty="0"/>
              <a:t>04.005 Eventos Oficiais</a:t>
            </a:r>
            <a:br>
              <a:rPr lang="pt-BR" sz="2400" dirty="0"/>
            </a:br>
            <a:br>
              <a:rPr lang="pt-BR" sz="2400" dirty="0"/>
            </a:br>
            <a:r>
              <a:rPr lang="pt-BR" sz="2000" dirty="0">
                <a:solidFill>
                  <a:schemeClr val="tx1"/>
                </a:solidFill>
              </a:rPr>
              <a:t>2019 - Organização e subsídio a Eventos Oficiais 100.000,00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0818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8AD57E6-6B94-4907-B3E3-984C787360AD}"/>
              </a:ext>
            </a:extLst>
          </p:cNvPr>
          <p:cNvSpPr/>
          <p:nvPr/>
        </p:nvSpPr>
        <p:spPr>
          <a:xfrm>
            <a:off x="0" y="620688"/>
            <a:ext cx="939653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/>
              <a:t>04 - Secretaria de Assistência Social, Cultura e Turismo </a:t>
            </a:r>
            <a:br>
              <a:rPr lang="pt-BR" sz="2800" b="1" dirty="0"/>
            </a:br>
            <a:r>
              <a:rPr lang="pt-BR" sz="2000" b="1" dirty="0"/>
              <a:t>04.006 Fundo Municipal da Assistência Social</a:t>
            </a:r>
          </a:p>
          <a:p>
            <a:pPr algn="ctr"/>
            <a:endParaRPr lang="pt-BR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2020- Manutenção das atividades da Assistência Social      R$ 278.000,00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2103 – Proteção Social Especial Média e alta complexidade – PSE MAC                                                                                       														 	      R$ 2.420,00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2023- Benefícios Eventuais                                                  R$ 45.000,00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2024- Manutenção das Atividades do CRAS                          R$ 408.100,00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2102- Proteção Social-PSB                                                  R$ 200.000,00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2026 – </a:t>
            </a:r>
            <a:r>
              <a:rPr lang="pt-BR" sz="2000" dirty="0" err="1"/>
              <a:t>Co_Financiamento</a:t>
            </a:r>
            <a:r>
              <a:rPr lang="pt-BR" sz="2000" dirty="0"/>
              <a:t> Estadual FEAS                               R$ 12.000,00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2104- Gestão do SUAS                                                          R$ 16.000,00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2106 – Gestão do Programa Bolsa Família e cadastro único                  														                        R$ 48.610,00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2164- Manutenção do Conselho Assistência Social 			 R$ 5.050,00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b="1" dirty="0"/>
              <a:t>1109</a:t>
            </a:r>
            <a:r>
              <a:rPr lang="pt-BR" sz="2000" dirty="0"/>
              <a:t>- Ampliação e reforma do CRAS						       R$ 1.000,00</a:t>
            </a:r>
          </a:p>
          <a:p>
            <a:endParaRPr lang="pt-BR" sz="2000" dirty="0"/>
          </a:p>
          <a:p>
            <a:pPr algn="ctr"/>
            <a:r>
              <a:rPr lang="pt-BR" sz="2400" b="1" dirty="0"/>
              <a:t>Total Unidade R$ 1.016.180,00</a:t>
            </a:r>
          </a:p>
        </p:txBody>
      </p:sp>
    </p:spTree>
    <p:extLst>
      <p:ext uri="{BB962C8B-B14F-4D97-AF65-F5344CB8AC3E}">
        <p14:creationId xmlns:p14="http://schemas.microsoft.com/office/powerpoint/2010/main" val="10981448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41F0CB-656D-4409-900D-3A47D9767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5800"/>
            <a:ext cx="7791772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b="1" dirty="0"/>
              <a:t>04 - Secretaria de Assistência Social, Cultura e Turismo </a:t>
            </a:r>
            <a:br>
              <a:rPr lang="pt-BR" sz="4000" dirty="0"/>
            </a:br>
            <a:r>
              <a:rPr lang="pt-BR" sz="3100" dirty="0"/>
              <a:t>04.007 Fundo Municipal da Criança e Adolescente</a:t>
            </a:r>
            <a:br>
              <a:rPr lang="pt-BR" sz="3600" dirty="0"/>
            </a:br>
            <a:br>
              <a:rPr lang="pt-BR" sz="3600" dirty="0"/>
            </a:br>
            <a:r>
              <a:rPr lang="pt-BR" sz="2700" dirty="0">
                <a:solidFill>
                  <a:schemeClr val="tx1"/>
                </a:solidFill>
              </a:rPr>
              <a:t>2029 – Custeio de Projetos Sociais R$ 12.000,00</a:t>
            </a:r>
            <a:br>
              <a:rPr lang="pt-BR" sz="3100" dirty="0">
                <a:solidFill>
                  <a:schemeClr val="tx1"/>
                </a:solidFill>
              </a:rPr>
            </a:br>
            <a:br>
              <a:rPr lang="pt-BR" sz="3100" dirty="0">
                <a:solidFill>
                  <a:schemeClr val="tx1"/>
                </a:solidFill>
              </a:rPr>
            </a:br>
            <a:br>
              <a:rPr lang="pt-BR" sz="3200" dirty="0"/>
            </a:br>
            <a:br>
              <a:rPr lang="pt-BR" sz="3200" dirty="0"/>
            </a:br>
            <a:br>
              <a:rPr lang="pt-BR" sz="3200" dirty="0"/>
            </a:br>
            <a:r>
              <a:rPr lang="pt-BR" sz="4000" b="1" dirty="0"/>
              <a:t>Total da Secretaria R$ 2.127.680,00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1444307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C61098-E30C-487F-8C69-B1C12AB04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05- Secretaria da Fazenda e Planejamento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2EBD3F-539C-4F61-8145-9FD3816DA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286000"/>
            <a:ext cx="8136904" cy="3375248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endParaRPr lang="pt-BR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pt-BR" dirty="0"/>
              <a:t>2031- Manutenção das Atividades da Secretaria      R$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1.093.414,76</a:t>
            </a: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da Secretaria        R$ 1.093.414,76</a:t>
            </a:r>
          </a:p>
        </p:txBody>
      </p:sp>
    </p:spTree>
    <p:extLst>
      <p:ext uri="{BB962C8B-B14F-4D97-AF65-F5344CB8AC3E}">
        <p14:creationId xmlns:p14="http://schemas.microsoft.com/office/powerpoint/2010/main" val="2696703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BAEDD4-D84B-42F7-AE47-3CB74F6F9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88640"/>
            <a:ext cx="7344866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06- Secretaria de Agricultura</a:t>
            </a:r>
            <a:br>
              <a:rPr lang="pt-BR" dirty="0"/>
            </a:br>
            <a:r>
              <a:rPr lang="pt-BR" sz="3100" dirty="0"/>
              <a:t>06.01 Sec. Mun. Agric. Fomento Econ. e Meio Ambiente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09644B-A9AE-4FD3-8539-6F0997333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988840"/>
            <a:ext cx="8604448" cy="48691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2032- Manutenção das Atividades da Secretaria                   R$ 961.000,00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2035- Manutenção de Veículos e </a:t>
            </a:r>
            <a:r>
              <a:rPr lang="pt-BR" dirty="0" err="1"/>
              <a:t>Equip</a:t>
            </a:r>
            <a:r>
              <a:rPr lang="pt-BR" dirty="0"/>
              <a:t>. Agrícolas                 R$ </a:t>
            </a:r>
            <a:r>
              <a:rPr lang="pt-BR" b="1" dirty="0"/>
              <a:t>3</a:t>
            </a:r>
            <a:r>
              <a:rPr lang="pt-BR" dirty="0"/>
              <a:t>11.000,00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2144 – Recuperação do Solo                                                  R$  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2155 – Horas maquinas propriedades interior		               R$   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2034- Manutenção do Horto Municipal                                    R$ 16.000,00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b="1" dirty="0">
                <a:solidFill>
                  <a:schemeClr val="tx1"/>
                </a:solidFill>
              </a:rPr>
              <a:t>2173</a:t>
            </a:r>
            <a:r>
              <a:rPr lang="pt-BR" dirty="0">
                <a:solidFill>
                  <a:schemeClr val="tx1"/>
                </a:solidFill>
              </a:rPr>
              <a:t>- Manutenção da Comp. Financeira Recursos Hídricos 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								          	                          R$ 1.000.000,00</a:t>
            </a:r>
          </a:p>
          <a:p>
            <a:pPr marL="0" indent="0">
              <a:buNone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Unidade             R$ 2.388.000,00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33722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1EC18A1-12DC-4CF2-8316-401196229BA2}"/>
              </a:ext>
            </a:extLst>
          </p:cNvPr>
          <p:cNvSpPr/>
          <p:nvPr/>
        </p:nvSpPr>
        <p:spPr>
          <a:xfrm>
            <a:off x="467544" y="476672"/>
            <a:ext cx="8676456" cy="2862322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/>
              <a:t>06- Secretaria de Agricultura </a:t>
            </a:r>
            <a:r>
              <a:rPr lang="pt-BR" sz="2800" b="1" dirty="0" err="1"/>
              <a:t>Fom</a:t>
            </a:r>
            <a:r>
              <a:rPr lang="pt-BR" sz="2800" b="1" dirty="0"/>
              <a:t>. Econômico e Meio Ambiente</a:t>
            </a:r>
            <a:br>
              <a:rPr lang="pt-BR" sz="2800" b="1" dirty="0"/>
            </a:br>
            <a:r>
              <a:rPr lang="pt-BR" sz="2400" dirty="0"/>
              <a:t>06.02 FRAMEV</a:t>
            </a:r>
          </a:p>
          <a:p>
            <a:pPr algn="ctr"/>
            <a:endParaRPr lang="pt-BR" sz="28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2036- Aquisição de sementes pelo sistema Troca-troca      R$ 20.000,00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2037 – Fundo Rotativo Agropecuário Mun. Estrela Velha    R$ 120.000,00</a:t>
            </a:r>
          </a:p>
          <a:p>
            <a:pPr algn="ctr"/>
            <a:endParaRPr lang="pt-BR" sz="3200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BAB4334-2B88-4B1B-98A3-E251320EFB8B}"/>
              </a:ext>
            </a:extLst>
          </p:cNvPr>
          <p:cNvSpPr/>
          <p:nvPr/>
        </p:nvSpPr>
        <p:spPr>
          <a:xfrm>
            <a:off x="845332" y="3549819"/>
            <a:ext cx="7920880" cy="2062103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/>
              <a:t>06- Secretaria de Agricultura </a:t>
            </a:r>
            <a:r>
              <a:rPr lang="pt-BR" sz="2800" b="1" dirty="0" err="1"/>
              <a:t>Fom</a:t>
            </a:r>
            <a:r>
              <a:rPr lang="pt-BR" sz="2800" b="1" dirty="0"/>
              <a:t>. Econômico e Meio Ambiente</a:t>
            </a:r>
            <a:br>
              <a:rPr lang="pt-BR" sz="2800" b="1" dirty="0"/>
            </a:br>
            <a:r>
              <a:rPr lang="pt-BR" sz="2400" dirty="0"/>
              <a:t>06.03 Meio Ambiente</a:t>
            </a:r>
          </a:p>
          <a:p>
            <a:pPr algn="ctr"/>
            <a:endParaRPr lang="pt-BR" sz="28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t-BR" sz="2000" dirty="0"/>
              <a:t>2038- Fundo Municipal do Meio Ambiente              R$ 26.500,00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F32AD9F-7471-4A0F-8840-A3D512B750C6}"/>
              </a:ext>
            </a:extLst>
          </p:cNvPr>
          <p:cNvSpPr/>
          <p:nvPr/>
        </p:nvSpPr>
        <p:spPr>
          <a:xfrm>
            <a:off x="1513749" y="5927126"/>
            <a:ext cx="6602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da Secretaria        R$ 2.554.500,00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390592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856C5F-5B3A-4124-9951-7DA223B4B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26787"/>
            <a:ext cx="7200900" cy="1485900"/>
          </a:xfrm>
        </p:spPr>
        <p:txBody>
          <a:bodyPr/>
          <a:lstStyle/>
          <a:p>
            <a:pPr algn="ctr"/>
            <a:r>
              <a:rPr lang="pt-BR" dirty="0"/>
              <a:t>07- Secretaria de Obras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175581-9926-46B0-A2B3-67D568486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90465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2039- Manutenção das Atividades da Secretaria                    R$ 2.525.300,00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2040- Manutenção dos veículos				                       R$   701.000,00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2041-  Manutenção dos prédio públicos	                                R$   91.000,00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2044- Manutenção </a:t>
            </a:r>
            <a:r>
              <a:rPr lang="pt-BR" dirty="0" err="1"/>
              <a:t>Semae</a:t>
            </a:r>
            <a:r>
              <a:rPr lang="pt-BR" dirty="0"/>
              <a:t>					                          R$ 172.000,00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2045- Manutenção iluminação pública			                   R$ 251.000,00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2043- Manutenção e conservação de vias públicas 	                   R$ 600.000,00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2151-Pagamentos juros financiamento BB                              R$ 1.220.000,00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</a:rPr>
              <a:t>2173- Manut. da Compensação Financeira </a:t>
            </a:r>
            <a:r>
              <a:rPr lang="pt-BR" dirty="0" err="1">
                <a:solidFill>
                  <a:schemeClr val="tx1"/>
                </a:solidFill>
              </a:rPr>
              <a:t>Rec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Hidricos</a:t>
            </a:r>
            <a:r>
              <a:rPr lang="pt-BR" dirty="0">
                <a:solidFill>
                  <a:schemeClr val="tx1"/>
                </a:solidFill>
              </a:rPr>
              <a:t>          R$ 1.000.000,00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</a:rPr>
              <a:t>2174- Manut. dos Recursos do Cide                                               R$ 2.000,00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</a:rPr>
              <a:t>2175 – Manut. da Compensação Fin. F. Especial do Petróleo – FEP                                                                                                R$ 395.000,00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1104- Sistema de </a:t>
            </a:r>
            <a:r>
              <a:rPr lang="pt-BR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videomonitoramento</a:t>
            </a: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R$ 100.000,00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1010- Pavimentação de vias públicas                                          R$ 50.000,00</a:t>
            </a:r>
          </a:p>
          <a:p>
            <a:pPr marL="0" indent="0" algn="ctr">
              <a:buNone/>
            </a:pP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da Secretaria             R$ 7.117.550,00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40831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027A6-77F3-48AC-875F-925037F75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 a LDO?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2E5D34-B53B-4BE0-98A0-EB36297F9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/>
              <a:t>A </a:t>
            </a:r>
            <a:r>
              <a:rPr lang="pt-BR" sz="2800" b="1" dirty="0"/>
              <a:t>Lei de Diretrizes Orçamentárias</a:t>
            </a:r>
            <a:r>
              <a:rPr lang="pt-BR" sz="2800" dirty="0"/>
              <a:t> (</a:t>
            </a:r>
            <a:r>
              <a:rPr lang="pt-BR" sz="2800" b="1" dirty="0"/>
              <a:t>LDO</a:t>
            </a:r>
            <a:r>
              <a:rPr lang="pt-BR" sz="2800" dirty="0"/>
              <a:t>) é a </a:t>
            </a:r>
            <a:r>
              <a:rPr lang="pt-BR" sz="2800" b="1" dirty="0"/>
              <a:t>lei</a:t>
            </a:r>
            <a:r>
              <a:rPr lang="pt-BR" sz="2800" dirty="0"/>
              <a:t> que contém o planejamento da elaboração do orçamento (LOA) do município para o ano seguinte, estabelecendo prioridades e metas.</a:t>
            </a:r>
          </a:p>
        </p:txBody>
      </p:sp>
    </p:spTree>
    <p:extLst>
      <p:ext uri="{BB962C8B-B14F-4D97-AF65-F5344CB8AC3E}">
        <p14:creationId xmlns:p14="http://schemas.microsoft.com/office/powerpoint/2010/main" val="10002777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C82343-4DF4-435A-8868-35FD53FF8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404664"/>
            <a:ext cx="7200900" cy="176703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b="1" dirty="0"/>
              <a:t>08- Secretaria de Educação</a:t>
            </a:r>
            <a:br>
              <a:rPr lang="pt-BR" sz="3600" dirty="0"/>
            </a:br>
            <a:r>
              <a:rPr lang="pt-BR" sz="3600" dirty="0"/>
              <a:t>08. 001 Secretaria Munic. Educação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D30B28-A249-4AA0-BB00-817065FF2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988840"/>
            <a:ext cx="8640960" cy="496855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2047- Manutenção das atividades da Sec. Educação        R$ 1.925.000,00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2049- Manutenção e conservação do transporte                  R$ 487.000,00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2123 – Manutenção e desenvolvimento do ensino               R$ 143.000,00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2051- Aquisição de Merenda Escolar                                      R$ 200.000,00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2101 – Aquisição de Merenda Escolar  Ed. Especial                 R$ 2.625,00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2161- Aquisição de Merenda Escolar </a:t>
            </a:r>
            <a:r>
              <a:rPr lang="pt-BR" dirty="0" err="1"/>
              <a:t>Pré</a:t>
            </a:r>
            <a:r>
              <a:rPr lang="pt-BR" dirty="0"/>
              <a:t> Escola                      R$ 16.500,00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2162- Aquisição de Merenda Escolar Creche			         R$ 17.000,00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2163 – Aquisição de Merenda Escolar Ens. Fundamental         R$ 29.500,00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</a:rPr>
              <a:t>2168- Programa Escola em Tempo Integral			          R$ 82.000,00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2400" b="1" dirty="0"/>
              <a:t>                                   Total     Unidade       R$ 2.902.625,00</a:t>
            </a:r>
          </a:p>
        </p:txBody>
      </p:sp>
    </p:spTree>
    <p:extLst>
      <p:ext uri="{BB962C8B-B14F-4D97-AF65-F5344CB8AC3E}">
        <p14:creationId xmlns:p14="http://schemas.microsoft.com/office/powerpoint/2010/main" val="1974234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220935-C476-44C4-B483-4B6FE701D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0"/>
            <a:ext cx="7200900" cy="101500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08- Secretaria de Educação</a:t>
            </a:r>
            <a:b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08. 002 Educação Infantil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29518E-B990-4D75-B7C7-387CCDE72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19751"/>
            <a:ext cx="8412500" cy="5654352"/>
          </a:xfrm>
        </p:spPr>
        <p:txBody>
          <a:bodyPr>
            <a:normAutofit fontScale="77500" lnSpcReduction="20000"/>
          </a:bodyPr>
          <a:lstStyle/>
          <a:p>
            <a:r>
              <a:rPr lang="pt-BR" sz="2300" dirty="0"/>
              <a:t>2053- Manutenção das atividades da Educação Infantil      R$ 261.500,00</a:t>
            </a:r>
          </a:p>
          <a:p>
            <a:pPr marL="0" indent="0">
              <a:buNone/>
            </a:pPr>
            <a:r>
              <a:rPr lang="pt-BR" sz="2600" b="1" dirty="0"/>
              <a:t>			Total R$ 261.500,00</a:t>
            </a:r>
          </a:p>
          <a:p>
            <a:pPr marL="0" indent="0">
              <a:buNone/>
            </a:pPr>
            <a:endParaRPr lang="pt-BR" sz="2600" b="1" dirty="0"/>
          </a:p>
          <a:p>
            <a:pPr marL="0" indent="0" algn="ctr">
              <a:buNone/>
            </a:pPr>
            <a:r>
              <a:rPr lang="pt-BR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08- Secretaria de Educação</a:t>
            </a:r>
            <a:br>
              <a:rPr lang="pt-BR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08. 003 Ensino Fundamental</a:t>
            </a:r>
            <a:endParaRPr lang="pt-BR" sz="3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dirty="0"/>
          </a:p>
          <a:p>
            <a:r>
              <a:rPr lang="pt-BR" sz="2300" dirty="0"/>
              <a:t>2055 – Manutenção do Transporte escolar                              R$ 120.000,00</a:t>
            </a:r>
          </a:p>
          <a:p>
            <a:r>
              <a:rPr lang="pt-BR" sz="2300" dirty="0"/>
              <a:t>1061 - Manutenção dos laboratórios de informática                 R$ 26.000,00</a:t>
            </a:r>
          </a:p>
          <a:p>
            <a:r>
              <a:rPr lang="pt-BR" sz="2300" dirty="0"/>
              <a:t>2056 - Manutenção e </a:t>
            </a:r>
            <a:r>
              <a:rPr lang="pt-BR" sz="2300" dirty="0" err="1"/>
              <a:t>Conserv</a:t>
            </a:r>
            <a:r>
              <a:rPr lang="pt-BR" sz="2300" dirty="0"/>
              <a:t>. dos Prédios escolares                R$ 61.000,00</a:t>
            </a:r>
          </a:p>
          <a:p>
            <a:r>
              <a:rPr lang="pt-BR" sz="2300" dirty="0"/>
              <a:t>2059 – Educação compensatória p/ alunos Excepcionais         R$ 100.000,00</a:t>
            </a:r>
          </a:p>
          <a:p>
            <a:r>
              <a:rPr lang="pt-BR" sz="2300" dirty="0"/>
              <a:t>2160- Manutenção do Ensino Fundamental                             R$ 193.000,00</a:t>
            </a:r>
          </a:p>
          <a:p>
            <a:pPr marL="0" indent="0">
              <a:buNone/>
            </a:pPr>
            <a:r>
              <a:rPr lang="pt-BR" dirty="0"/>
              <a:t>			 </a:t>
            </a:r>
          </a:p>
          <a:p>
            <a:pPr marL="0" indent="0">
              <a:buNone/>
            </a:pPr>
            <a:r>
              <a:rPr lang="pt-BR" sz="2600" b="1" dirty="0"/>
              <a:t>                              Total R$ 500.000,00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5339561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72B6F2-2EFD-4E2F-86F3-C2E6D2D49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000" dirty="0"/>
              <a:t>08- Secretaria de Educação</a:t>
            </a:r>
            <a:br>
              <a:rPr lang="pt-BR" sz="4000" dirty="0"/>
            </a:br>
            <a:r>
              <a:rPr lang="pt-BR" sz="3200" dirty="0"/>
              <a:t>08. 04 FUNDEB</a:t>
            </a:r>
            <a:endParaRPr lang="pt-BR" sz="4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8D6D0E-7F9B-4EC1-A17F-5368CA3DE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20309"/>
            <a:ext cx="8928992" cy="3581400"/>
          </a:xfrm>
        </p:spPr>
        <p:txBody>
          <a:bodyPr/>
          <a:lstStyle/>
          <a:p>
            <a:r>
              <a:rPr lang="pt-BR" dirty="0"/>
              <a:t>2061 – Manutenção e conservação do transporte escolar       R$ 317.400,00</a:t>
            </a:r>
          </a:p>
          <a:p>
            <a:r>
              <a:rPr lang="pt-BR" dirty="0"/>
              <a:t>2060- Qualificação dos profs. Rede Municipal                          R$ 14.000,00</a:t>
            </a:r>
          </a:p>
          <a:p>
            <a:r>
              <a:rPr lang="pt-BR" dirty="0"/>
              <a:t>2062- Manutenção e desenvolvimento Ens. Fundamental    R$ 2.408.400,00</a:t>
            </a:r>
          </a:p>
          <a:p>
            <a:r>
              <a:rPr lang="pt-BR" dirty="0"/>
              <a:t>2063- Manutenção das Atividades da Educação Infantil          R$ 960.200,00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sz="2400" b="1" dirty="0"/>
              <a:t>		</a:t>
            </a:r>
            <a:r>
              <a:rPr lang="pt-BR" sz="2800" b="1" dirty="0"/>
              <a:t>Total órgão R$ 3.700.000,00</a:t>
            </a:r>
          </a:p>
          <a:p>
            <a:pPr marL="0" indent="0">
              <a:buNone/>
            </a:pPr>
            <a:endParaRPr lang="pt-BR" sz="2400" b="1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0BD14C6B-927B-4BB3-9D5F-271BBC8A30D1}"/>
              </a:ext>
            </a:extLst>
          </p:cNvPr>
          <p:cNvSpPr/>
          <p:nvPr/>
        </p:nvSpPr>
        <p:spPr>
          <a:xfrm>
            <a:off x="1907704" y="5316934"/>
            <a:ext cx="6624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/>
              <a:t>Total da Secretaria R$ 7.364.125,00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98628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C5E0C6-0570-42EB-B1EF-BC358A151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062" y="116632"/>
            <a:ext cx="720090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dirty="0"/>
              <a:t>09 Secretaria de Saúde</a:t>
            </a:r>
            <a:br>
              <a:rPr lang="pt-BR" sz="3600" dirty="0"/>
            </a:br>
            <a:r>
              <a:rPr lang="pt-BR" sz="2700" dirty="0"/>
              <a:t>09.01 Fundo da Saúde recursos Estaduais</a:t>
            </a:r>
            <a:br>
              <a:rPr lang="pt-BR" sz="2700" dirty="0"/>
            </a:b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78B2CF-14D3-4A39-ABC5-F1BAC76E7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96752"/>
            <a:ext cx="8532440" cy="564169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2148- Projeto chamar 192				                 R$ 6.500,00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2071- Atenção Básica Estadual			 	        R$ 129.000,00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2065 - Assistência farmacêutica estadual		          R$ 11.000,00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2074 - Atenção Básica PIAPS Incentivo AB		          R$ 57.000,00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2076 – Programa Saúde </a:t>
            </a:r>
            <a:r>
              <a:rPr lang="pt-BR" dirty="0" err="1"/>
              <a:t>Índigena</a:t>
            </a:r>
            <a:r>
              <a:rPr lang="pt-BR" dirty="0"/>
              <a:t>				          R$ 24.000,00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2146 – Ações rede bem cuidar RS 			           R$ 88.296,52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2154 – NAAB </a:t>
            </a:r>
            <a:r>
              <a:rPr lang="pt-BR" dirty="0" err="1"/>
              <a:t>Nucleo</a:t>
            </a:r>
            <a:r>
              <a:rPr lang="pt-BR" dirty="0"/>
              <a:t> de apoio a Atenção Básica	     R$ 75.000,00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2156 – Primeira Infância Melhor 				            R$ 16.000,00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</a:rPr>
              <a:t>2165- UBS Amiga do Idoso					             R$ 20.000,00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</a:rPr>
              <a:t>2166- Custeio pata Combate, controle e enfrentamento da dengue e ondas de calor Portaria SS/RS 150/2024                                          R$ 500,00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</a:rPr>
              <a:t>1114 – Aquisição de equipamentos/Mobiliários Rede Bem cuidar/RS, Portaria SES/RS 1.098/2023				                          R$ 51.000,00</a:t>
            </a:r>
          </a:p>
          <a:p>
            <a:pPr marL="0" indent="0" algn="ctr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da Unidade R</a:t>
            </a:r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$ 478.296,52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46451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D3E33FC-C557-4D7B-B44A-EB2EB5AA59AF}"/>
              </a:ext>
            </a:extLst>
          </p:cNvPr>
          <p:cNvSpPr/>
          <p:nvPr/>
        </p:nvSpPr>
        <p:spPr>
          <a:xfrm>
            <a:off x="1979712" y="476672"/>
            <a:ext cx="61926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/>
              <a:t>09 Secretaria de Saúde</a:t>
            </a:r>
            <a:br>
              <a:rPr lang="pt-BR" sz="3200" dirty="0"/>
            </a:br>
            <a:r>
              <a:rPr lang="pt-BR" sz="2400" dirty="0"/>
              <a:t>09.02 Fundo da Saúde ASPS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AA2E356-8DEF-4E05-A2C8-308EB9B21007}"/>
              </a:ext>
            </a:extLst>
          </p:cNvPr>
          <p:cNvSpPr/>
          <p:nvPr/>
        </p:nvSpPr>
        <p:spPr>
          <a:xfrm>
            <a:off x="683568" y="1844824"/>
            <a:ext cx="8352928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2080- Manutenção da SMS                                                          R$2.351.000,00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2081 – Atenção Básica – PACS Municipal 			              R$ 136.000,00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2082 – Manutenção ativ. Conselho da Saúde			                   R$ 2.500,00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2083- Assistência farmacêutica – municipal				       R$ 170.000,00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2084 – Assistência farmacêutica – med. Especiais	   	         R$ 50.000,00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2085 – Participação Consórcio da saúde 			               R$ 250.000,00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2086- Manutenção das Unidades básicas de saúde		         R$ 16.000,00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2088- Manutenção da Assistência médica e odontológica	    R$ 2.036.000,00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dirty="0"/>
              <a:t>2157- PICS Praticas Interativas e Complementares			  R$ 10.000,00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pt-BR" sz="2000" b="1" dirty="0"/>
              <a:t>Total da Unidade R$ 5.011.500,00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36059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69A45F8-50D0-4E06-AA97-F73D41DA4D09}"/>
              </a:ext>
            </a:extLst>
          </p:cNvPr>
          <p:cNvSpPr/>
          <p:nvPr/>
        </p:nvSpPr>
        <p:spPr>
          <a:xfrm>
            <a:off x="2123728" y="-23039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3200" dirty="0"/>
              <a:t>09 Secretaria de Saúde</a:t>
            </a:r>
            <a:br>
              <a:rPr lang="pt-BR" sz="3200" dirty="0"/>
            </a:br>
            <a:r>
              <a:rPr lang="pt-BR" sz="2400" dirty="0"/>
              <a:t>09.03 Emendas Parlamentares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260CBCA-DFAC-4888-A2B7-4BEC68E48431}"/>
              </a:ext>
            </a:extLst>
          </p:cNvPr>
          <p:cNvSpPr/>
          <p:nvPr/>
        </p:nvSpPr>
        <p:spPr>
          <a:xfrm>
            <a:off x="827584" y="931068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2133- Custeio Atenção básica					R$ 100.000,00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24653E0-6BDE-4427-94A5-9C74CE8D3572}"/>
              </a:ext>
            </a:extLst>
          </p:cNvPr>
          <p:cNvSpPr/>
          <p:nvPr/>
        </p:nvSpPr>
        <p:spPr>
          <a:xfrm>
            <a:off x="2123728" y="1478587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3200" dirty="0"/>
              <a:t>09 Secretaria de Saúde</a:t>
            </a:r>
            <a:br>
              <a:rPr lang="pt-BR" sz="3200" dirty="0"/>
            </a:br>
            <a:r>
              <a:rPr lang="pt-BR" sz="2400" dirty="0"/>
              <a:t>09.04 Recursos Federais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98721E1-323D-4781-B794-4A0099562312}"/>
              </a:ext>
            </a:extLst>
          </p:cNvPr>
          <p:cNvSpPr/>
          <p:nvPr/>
        </p:nvSpPr>
        <p:spPr>
          <a:xfrm>
            <a:off x="683568" y="2409695"/>
            <a:ext cx="831641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2093 – Saúde Bucal								                R$ 84.000,00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2066- </a:t>
            </a:r>
            <a:r>
              <a:rPr lang="pt-BR" dirty="0" err="1"/>
              <a:t>Vigilancia</a:t>
            </a:r>
            <a:r>
              <a:rPr lang="pt-BR" dirty="0"/>
              <a:t> em Saúde teto financeiro					 R$ 34.000,00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2067 – Assistência Farmacêutica federal					 R$ 23.000,00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2068- Custeio Qualificar									 R$ 24.000,00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2072 – Sistema </a:t>
            </a:r>
            <a:r>
              <a:rPr lang="pt-BR" dirty="0" err="1"/>
              <a:t>Unico</a:t>
            </a:r>
            <a:r>
              <a:rPr lang="pt-BR" dirty="0"/>
              <a:t> </a:t>
            </a:r>
            <a:r>
              <a:rPr lang="pt-BR" dirty="0" err="1"/>
              <a:t>Saude</a:t>
            </a:r>
            <a:r>
              <a:rPr lang="pt-BR" dirty="0"/>
              <a:t> Sus/MAC						 R$ 70.000,00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2145 – Custeio Atenção Básica- saúde do Homem				               0,0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2159- Gestão SUS – Piso Enfermagem						   R$ 5.000,00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2170- Incentivo Financeiro APS- </a:t>
            </a:r>
            <a:r>
              <a:rPr lang="pt-BR" dirty="0" err="1"/>
              <a:t>Equpes</a:t>
            </a:r>
            <a:r>
              <a:rPr lang="pt-BR" dirty="0"/>
              <a:t> </a:t>
            </a:r>
            <a:r>
              <a:rPr lang="pt-BR" dirty="0" err="1"/>
              <a:t>Saude</a:t>
            </a:r>
            <a:r>
              <a:rPr lang="pt-BR" dirty="0"/>
              <a:t> da Família e Atenção Primária 															R$ 636.000,00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2171- SUS Digital									     	  R$ 20.000,00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2090- Atenção </a:t>
            </a:r>
            <a:r>
              <a:rPr lang="pt-BR" dirty="0" err="1"/>
              <a:t>Básia</a:t>
            </a:r>
            <a:r>
              <a:rPr lang="pt-BR" dirty="0"/>
              <a:t> PACS – Federal 						R$ 295.000,00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2079- Vigilância em Saúde – Vigilância sanitária				  R$ 25.000,00</a:t>
            </a:r>
          </a:p>
          <a:p>
            <a:pPr algn="ctr"/>
            <a:r>
              <a:rPr lang="pt-BR" b="1" dirty="0"/>
              <a:t>Total da Unidade R$ 1..216.000,00</a:t>
            </a:r>
          </a:p>
          <a:p>
            <a:pPr algn="r"/>
            <a:endParaRPr lang="pt-BR" sz="2000" b="1" dirty="0">
              <a:highlight>
                <a:srgbClr val="FFFF00"/>
              </a:highlight>
            </a:endParaRPr>
          </a:p>
          <a:p>
            <a:pPr algn="ctr"/>
            <a:r>
              <a:rPr lang="pt-BR" sz="2000" b="1" dirty="0"/>
              <a:t>TOTAL SECRETARIA 6.705.796,52</a:t>
            </a:r>
          </a:p>
        </p:txBody>
      </p:sp>
    </p:spTree>
    <p:extLst>
      <p:ext uri="{BB962C8B-B14F-4D97-AF65-F5344CB8AC3E}">
        <p14:creationId xmlns:p14="http://schemas.microsoft.com/office/powerpoint/2010/main" val="26218829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72D46A8D-D5DF-40D6-A3D0-DEBBC68647D5}"/>
              </a:ext>
            </a:extLst>
          </p:cNvPr>
          <p:cNvSpPr/>
          <p:nvPr/>
        </p:nvSpPr>
        <p:spPr>
          <a:xfrm>
            <a:off x="395536" y="-28241"/>
            <a:ext cx="8856984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/>
              <a:t>PROJEÇÕES POR SECRETARIAS</a:t>
            </a:r>
          </a:p>
          <a:p>
            <a:endParaRPr lang="pt-BR" sz="2600" b="1" dirty="0"/>
          </a:p>
          <a:p>
            <a:r>
              <a:rPr lang="pt-BR" sz="2600" b="1" dirty="0"/>
              <a:t>1- Câmara de Vereadores                R$ 1.660.000,00</a:t>
            </a:r>
          </a:p>
          <a:p>
            <a:r>
              <a:rPr lang="pt-BR" sz="2600" b="1" dirty="0"/>
              <a:t>2- Gabinete do Prefeito 		             R$ 814.500,00</a:t>
            </a:r>
          </a:p>
          <a:p>
            <a:r>
              <a:rPr lang="pt-BR" sz="2600" b="1" dirty="0"/>
              <a:t>3- Secretaria da Administração        R$</a:t>
            </a:r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3.797.683,72</a:t>
            </a:r>
            <a:endParaRPr lang="pt-BR" sz="2600" b="1" dirty="0"/>
          </a:p>
          <a:p>
            <a:r>
              <a:rPr lang="pt-BR" sz="2600" b="1" dirty="0"/>
              <a:t>4- Secretaria da Assistência Social   R$ 2.127.680,00</a:t>
            </a:r>
          </a:p>
          <a:p>
            <a:r>
              <a:rPr lang="pt-BR" sz="2600" b="1" dirty="0"/>
              <a:t>5- Secretaria da Fazenda e Planej.    R$ </a:t>
            </a: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1.093.414,76</a:t>
            </a:r>
            <a:endParaRPr lang="pt-BR" sz="2600" b="1" dirty="0"/>
          </a:p>
          <a:p>
            <a:r>
              <a:rPr lang="pt-BR" sz="2600" b="1" dirty="0"/>
              <a:t>6- Secretaria da Agricultura			 R$ </a:t>
            </a:r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2.554.500,00</a:t>
            </a:r>
            <a:endParaRPr lang="pt-BR" sz="2600" b="1" dirty="0"/>
          </a:p>
          <a:p>
            <a:r>
              <a:rPr lang="pt-BR" sz="2600" b="1" dirty="0"/>
              <a:t>7- Secretaria de Obras				      R$ </a:t>
            </a:r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7.107.300,00</a:t>
            </a:r>
            <a:endParaRPr lang="pt-BR" sz="2600" b="1" dirty="0"/>
          </a:p>
          <a:p>
            <a:r>
              <a:rPr lang="pt-BR" sz="2600" b="1" dirty="0"/>
              <a:t>8– Secretaria da Educação		    	      R$ 7.364.125,00</a:t>
            </a:r>
          </a:p>
          <a:p>
            <a:r>
              <a:rPr lang="pt-BR" sz="2600" b="1" dirty="0"/>
              <a:t>9- Secretaria da Saúde		    		      R$ 6.815.796,52</a:t>
            </a:r>
          </a:p>
          <a:p>
            <a:r>
              <a:rPr lang="pt-BR" sz="2600" b="1" dirty="0"/>
              <a:t>Reserva de contingência livre				R$ 250.000,00</a:t>
            </a:r>
          </a:p>
          <a:p>
            <a:r>
              <a:rPr lang="pt-BR" sz="2600" b="1" dirty="0"/>
              <a:t>Reserva de contingência RPPS		  R$ 5.700.000,00</a:t>
            </a:r>
          </a:p>
          <a:p>
            <a:r>
              <a:rPr lang="pt-BR" sz="2600" b="1" dirty="0"/>
              <a:t>Manutenção RPPS					</a:t>
            </a:r>
            <a:r>
              <a:rPr lang="pt-BR" sz="2600" b="1"/>
              <a:t>	       </a:t>
            </a:r>
            <a:r>
              <a:rPr lang="pt-BR" sz="2600" b="1" dirty="0"/>
              <a:t>R$ 2.898.000,00</a:t>
            </a:r>
          </a:p>
          <a:p>
            <a:endParaRPr lang="pt-BR" sz="2800" b="1" dirty="0"/>
          </a:p>
          <a:p>
            <a:pPr algn="ctr"/>
            <a:r>
              <a:rPr lang="pt-BR" sz="3200" b="1" dirty="0"/>
              <a:t>Total R$ 42.183.000,00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8627458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793D56-B33F-4802-8B18-A51D571C1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5767536"/>
          </a:xfrm>
        </p:spPr>
        <p:txBody>
          <a:bodyPr/>
          <a:lstStyle/>
          <a:p>
            <a:pPr algn="ctr"/>
            <a:br>
              <a:rPr lang="pt-BR" dirty="0"/>
            </a:br>
            <a:br>
              <a:rPr lang="pt-BR" dirty="0"/>
            </a:br>
            <a:br>
              <a:rPr lang="pt-BR" dirty="0"/>
            </a:br>
            <a:r>
              <a:rPr lang="pt-BR" sz="6600" dirty="0"/>
              <a:t>Obrigado pela participação!</a:t>
            </a:r>
          </a:p>
        </p:txBody>
      </p:sp>
    </p:spTree>
    <p:extLst>
      <p:ext uri="{BB962C8B-B14F-4D97-AF65-F5344CB8AC3E}">
        <p14:creationId xmlns:p14="http://schemas.microsoft.com/office/powerpoint/2010/main" val="41288109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E19F22-664C-4F1A-B261-509A8225E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548680"/>
            <a:ext cx="7575748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/>
              <a:t>As ações de governo: Projetos, Atividades, Operações especiais.</a:t>
            </a:r>
            <a:r>
              <a:rPr lang="pt-BR" dirty="0"/>
              <a:t> 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BCEA54-7974-42CA-8888-02928C7E0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492896"/>
            <a:ext cx="7200900" cy="2799184"/>
          </a:xfrm>
        </p:spPr>
        <p:txBody>
          <a:bodyPr/>
          <a:lstStyle/>
          <a:p>
            <a:pPr fontAlgn="ctr"/>
            <a:r>
              <a:rPr lang="pt-BR" dirty="0"/>
              <a:t>As ações de governo indicam o que será desenvolvido, como será realizado, o que será produzido, e como será mensurado. </a:t>
            </a:r>
          </a:p>
          <a:p>
            <a:pPr fontAlgn="ctr"/>
            <a:r>
              <a:rPr lang="pt-BR" dirty="0"/>
              <a:t>Os programas são os principais instrumentos utilizados pelo governo para concretizar políticas públicas. </a:t>
            </a:r>
          </a:p>
          <a:p>
            <a:r>
              <a:rPr lang="pt-BR" dirty="0"/>
              <a:t>O governo é o órgão, unidade da Administração Pública e tem como função elaborar planos e ordenar a sua execução.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92662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213372"/>
            <a:ext cx="6120680" cy="343165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t-BR" sz="5400" b="1" dirty="0">
                <a:latin typeface="Britannic Bold" panose="020B0903060703020204" pitchFamily="34" charset="0"/>
              </a:rPr>
              <a:t>AÇÕES PROPOSTAS PARA 2025</a:t>
            </a:r>
          </a:p>
          <a:p>
            <a:pPr marL="109728" indent="0" algn="ctr">
              <a:buNone/>
            </a:pPr>
            <a:r>
              <a:rPr lang="pt-BR" sz="4400" b="1" dirty="0">
                <a:latin typeface="Britannic Bold" panose="020B0903060703020204" pitchFamily="34" charset="0"/>
              </a:rPr>
              <a:t>Projeto de Lei Nº 1.555/2024</a:t>
            </a:r>
          </a:p>
          <a:p>
            <a:pPr>
              <a:buFont typeface="Arial" charset="0"/>
              <a:buChar char="•"/>
            </a:pPr>
            <a:endParaRPr lang="pt-BR" dirty="0"/>
          </a:p>
          <a:p>
            <a:pPr marL="109728" indent="0">
              <a:buNone/>
            </a:pPr>
            <a:endParaRPr lang="pt-BR" dirty="0"/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3401AF5-4767-4ABC-8443-E0C439F0C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508524"/>
            <a:ext cx="4752528" cy="31625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684111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CE0EB5-AAC6-45A7-8711-EF27E3D7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01- Câmara de Vereadores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ABD43A-D91C-47D1-B9C1-BD0025958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420888"/>
            <a:ext cx="8604448" cy="34465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1002- Ampliação, Reforma e Manutenção das Dependências da Câmara de Vereadores                                                                        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R$ 350.000,00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2109- Manutenção das Atividades Legislativas                 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R$ 1.235.000,00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2110- Gestão Pública Eficaz e Transparente na Câmara Municipal </a:t>
            </a:r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		                     R$ 75.000,00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 R$ 1.660.000,00</a:t>
            </a:r>
          </a:p>
        </p:txBody>
      </p:sp>
    </p:spTree>
    <p:extLst>
      <p:ext uri="{BB962C8B-B14F-4D97-AF65-F5344CB8AC3E}">
        <p14:creationId xmlns:p14="http://schemas.microsoft.com/office/powerpoint/2010/main" val="6322548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965130-B3F1-4179-AB5F-DFEA97703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>02- Gabinete do Prefeito</a:t>
            </a:r>
            <a:br>
              <a:rPr lang="pt-BR" dirty="0"/>
            </a:br>
            <a:r>
              <a:rPr lang="pt-BR" sz="2800" dirty="0"/>
              <a:t>02.001 – Gabinete do Prefeito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9A3464-A029-4163-947E-699AFB201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2420888"/>
            <a:ext cx="8136904" cy="201622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2002 - Manutenção das Atividades do Gabinete         R$ 571.000,00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2003 - Coordenadoria Municipal da Defesa Civil	R$ 15.000,00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2004 - Coordenadoria da Mulher				  R$ 2.000,00</a:t>
            </a:r>
          </a:p>
          <a:p>
            <a:pPr marL="0" indent="0">
              <a:buNone/>
            </a:pP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0" indent="0">
              <a:buNone/>
            </a:pPr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Total     unidade            R$ 588.000,00</a:t>
            </a:r>
          </a:p>
        </p:txBody>
      </p:sp>
    </p:spTree>
    <p:extLst>
      <p:ext uri="{BB962C8B-B14F-4D97-AF65-F5344CB8AC3E}">
        <p14:creationId xmlns:p14="http://schemas.microsoft.com/office/powerpoint/2010/main" val="14944074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7A1F92-313E-47F9-8759-1FE632892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5" y="3573016"/>
            <a:ext cx="7410450" cy="2088232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02- Gabinete do Prefeito</a:t>
            </a:r>
            <a:br>
              <a:rPr lang="pt-BR" sz="4000" dirty="0"/>
            </a:br>
            <a:r>
              <a:rPr lang="pt-BR" sz="3600" dirty="0"/>
              <a:t>02.003- UCCI</a:t>
            </a:r>
            <a:br>
              <a:rPr lang="pt-BR" sz="4000" dirty="0"/>
            </a:br>
            <a:br>
              <a:rPr lang="pt-BR" sz="4000" dirty="0"/>
            </a:br>
            <a:r>
              <a:rPr lang="pt-BR" sz="2200" dirty="0"/>
              <a:t>2006- Manutenção das Atividades do </a:t>
            </a:r>
            <a:r>
              <a:rPr lang="pt-BR" sz="2200" dirty="0" err="1"/>
              <a:t>U.c.c.i</a:t>
            </a:r>
            <a:r>
              <a:rPr lang="pt-BR" sz="2200" dirty="0"/>
              <a:t>.             R$ 56.500,00</a:t>
            </a:r>
            <a:br>
              <a:rPr lang="pt-BR" dirty="0"/>
            </a:br>
            <a:br>
              <a:rPr lang="pt-BR" dirty="0"/>
            </a:br>
            <a:endParaRPr lang="pt-BR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4FD65BF4-0FE7-4905-A984-C1547A16DCC7}"/>
              </a:ext>
            </a:extLst>
          </p:cNvPr>
          <p:cNvSpPr txBox="1">
            <a:spLocks/>
          </p:cNvSpPr>
          <p:nvPr/>
        </p:nvSpPr>
        <p:spPr>
          <a:xfrm>
            <a:off x="827584" y="548680"/>
            <a:ext cx="8136904" cy="2088232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2300" dirty="0"/>
              <a:t>		</a:t>
            </a:r>
          </a:p>
          <a:p>
            <a:r>
              <a:rPr lang="pt-BR" sz="12300" dirty="0"/>
              <a:t>	</a:t>
            </a:r>
            <a:r>
              <a:rPr lang="pt-BR" sz="16000" dirty="0"/>
              <a:t>02- Gabinete do Prefeito</a:t>
            </a:r>
            <a:br>
              <a:rPr lang="pt-BR" sz="16000" dirty="0"/>
            </a:br>
            <a:r>
              <a:rPr lang="pt-BR" sz="16000" dirty="0"/>
              <a:t>		</a:t>
            </a:r>
            <a:r>
              <a:rPr lang="pt-BR" sz="11200" dirty="0"/>
              <a:t>02.002 – Gabinete do Vice - Prefeito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endParaRPr lang="pt-BR" sz="7200" dirty="0"/>
          </a:p>
          <a:p>
            <a:r>
              <a:rPr lang="pt-BR" sz="8000" dirty="0"/>
              <a:t>2005- Manutenção das Atividades do </a:t>
            </a:r>
            <a:r>
              <a:rPr lang="pt-BR" sz="8000" dirty="0" err="1"/>
              <a:t>Gab</a:t>
            </a:r>
            <a:r>
              <a:rPr lang="pt-BR" sz="8000" dirty="0"/>
              <a:t>. Vice-Prefeito  R$ 140.000,00</a:t>
            </a:r>
          </a:p>
          <a:p>
            <a:endParaRPr lang="pt-BR" sz="7200" dirty="0"/>
          </a:p>
          <a:p>
            <a:r>
              <a:rPr lang="pt-BR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82086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1159EB-3879-41F0-B12E-BC60DC9D8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pt-BR" sz="2400" dirty="0"/>
            </a:br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D7650AE-832B-4995-9B72-1BF16D7AB720}"/>
              </a:ext>
            </a:extLst>
          </p:cNvPr>
          <p:cNvSpPr/>
          <p:nvPr/>
        </p:nvSpPr>
        <p:spPr>
          <a:xfrm>
            <a:off x="2051720" y="4572040"/>
            <a:ext cx="79928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b="1" dirty="0"/>
          </a:p>
          <a:p>
            <a:endParaRPr lang="pt-BR" b="1" dirty="0"/>
          </a:p>
          <a:p>
            <a:endParaRPr lang="pt-BR" b="1" dirty="0"/>
          </a:p>
          <a:p>
            <a:endParaRPr lang="pt-BR" b="1" dirty="0"/>
          </a:p>
          <a:p>
            <a:r>
              <a:rPr lang="pt-BR" sz="2800" b="1" dirty="0"/>
              <a:t>Total Órgão 02  R$ 814.500,00</a:t>
            </a:r>
            <a:endParaRPr lang="pt-BR" sz="2800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F4473730-1918-4F5E-AD9E-F6AA4FBB6749}"/>
              </a:ext>
            </a:extLst>
          </p:cNvPr>
          <p:cNvSpPr txBox="1">
            <a:spLocks/>
          </p:cNvSpPr>
          <p:nvPr/>
        </p:nvSpPr>
        <p:spPr>
          <a:xfrm>
            <a:off x="925461" y="1268760"/>
            <a:ext cx="7410450" cy="3384376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endParaRPr lang="pt-BR" sz="11200" b="1" dirty="0"/>
          </a:p>
          <a:p>
            <a:pPr algn="ctr">
              <a:lnSpc>
                <a:spcPct val="120000"/>
              </a:lnSpc>
            </a:pPr>
            <a:r>
              <a:rPr lang="pt-BR" sz="11200" b="1" dirty="0"/>
              <a:t>02- Gabinete do Prefeito</a:t>
            </a:r>
            <a:br>
              <a:rPr lang="pt-BR" sz="11200" b="1" dirty="0"/>
            </a:br>
            <a:r>
              <a:rPr lang="pt-BR" sz="11200" b="1" dirty="0"/>
              <a:t>02.004- Fundo Municipal da Defesa Civil - FUMDEC</a:t>
            </a:r>
          </a:p>
          <a:p>
            <a:pPr algn="ctr">
              <a:lnSpc>
                <a:spcPct val="120000"/>
              </a:lnSpc>
            </a:pPr>
            <a:br>
              <a:rPr lang="pt-BR" sz="6400" dirty="0"/>
            </a:br>
            <a:br>
              <a:rPr lang="pt-BR" sz="6400" dirty="0"/>
            </a:br>
            <a:r>
              <a:rPr lang="pt-BR" sz="8000" b="1" dirty="0"/>
              <a:t>2169</a:t>
            </a:r>
            <a:r>
              <a:rPr lang="pt-BR" sz="8000" dirty="0"/>
              <a:t>- Manutenção das Atividades do Fundo Municipal da Defesa Civil – FUMDEC                                                                 </a:t>
            </a:r>
            <a:r>
              <a:rPr lang="pt-BR" sz="7200" dirty="0"/>
              <a:t>30.000,00</a:t>
            </a:r>
          </a:p>
          <a:p>
            <a:pPr algn="ctr">
              <a:lnSpc>
                <a:spcPct val="120000"/>
              </a:lnSpc>
            </a:pPr>
            <a:br>
              <a:rPr lang="pt-BR" sz="7200" dirty="0"/>
            </a:br>
            <a:br>
              <a:rPr lang="pt-BR" dirty="0"/>
            </a:b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1725662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94BDE-C847-4568-B2C6-1385B6A4B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114" y="620688"/>
            <a:ext cx="786378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03- Secretaria de Administração</a:t>
            </a:r>
            <a:br>
              <a:rPr lang="pt-BR" dirty="0"/>
            </a:br>
            <a:r>
              <a:rPr lang="pt-BR" sz="3600" dirty="0"/>
              <a:t>03. 001 Sec. Mun. Administração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FA7653-5BA4-42C2-852C-4D26D3C5D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286000"/>
            <a:ext cx="8496944" cy="1791072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2007- Manutenção das Atividades da Secretaria            R$ 3.557.683,72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2009 – Manutenção das Atividades Assistência Médica   R$ 240.000,00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  da Secretaria  R$ 3.797.683,72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8A37A350-63B4-4A50-9065-558BE9BB5A47}"/>
              </a:ext>
            </a:extLst>
          </p:cNvPr>
          <p:cNvSpPr txBox="1">
            <a:spLocks/>
          </p:cNvSpPr>
          <p:nvPr/>
        </p:nvSpPr>
        <p:spPr>
          <a:xfrm>
            <a:off x="647056" y="5157192"/>
            <a:ext cx="8496944" cy="1296144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6858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6858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2010 – Manutenção das Atividades FPSM                   R$ 2.898.000,00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dirty="0"/>
          </a:p>
          <a:p>
            <a:pPr marL="0" indent="0">
              <a:buFont typeface="Franklin Gothic Book" panose="020B0503020102020204" pitchFamily="34" charset="0"/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Recursos RPPS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27043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3271</TotalTime>
  <Words>580</Words>
  <Application>Microsoft Office PowerPoint</Application>
  <PresentationFormat>Apresentação na tela (4:3)</PresentationFormat>
  <Paragraphs>216</Paragraphs>
  <Slides>27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5" baseType="lpstr">
      <vt:lpstr>Arial</vt:lpstr>
      <vt:lpstr>Britannic Bold</vt:lpstr>
      <vt:lpstr>Calibri</vt:lpstr>
      <vt:lpstr>Franklin Gothic Book</vt:lpstr>
      <vt:lpstr>Trebuchet MS</vt:lpstr>
      <vt:lpstr>Wingdings</vt:lpstr>
      <vt:lpstr>Wingdings 3</vt:lpstr>
      <vt:lpstr>Facetado</vt:lpstr>
      <vt:lpstr>LEI DE DIRETRIZES ORÇAMENTÁRIAS  - LDO 2025</vt:lpstr>
      <vt:lpstr>O que é a LDO?</vt:lpstr>
      <vt:lpstr>As ações de governo: Projetos, Atividades, Operações especiais.  </vt:lpstr>
      <vt:lpstr>Apresentação do PowerPoint</vt:lpstr>
      <vt:lpstr>01- Câmara de Vereadores</vt:lpstr>
      <vt:lpstr>02- Gabinete do Prefeito 02.001 – Gabinete do Prefeito</vt:lpstr>
      <vt:lpstr>02- Gabinete do Prefeito 02.003- UCCI  2006- Manutenção das Atividades do U.c.c.i.             R$ 56.500,00  </vt:lpstr>
      <vt:lpstr>Apresentação do PowerPoint</vt:lpstr>
      <vt:lpstr>03- Secretaria de Administração 03. 001 Sec. Mun. Administração</vt:lpstr>
      <vt:lpstr>04- Secretaria de Assistência Social, Cultura e Turismo 04.001 – Secretaria de Assistência Social, Cultura e Turismo  </vt:lpstr>
      <vt:lpstr>04- Secretaria de Assistência Social, Cultura e Turismo 04.002 Departamento Cultura </vt:lpstr>
      <vt:lpstr>04 - Secretaria de Assistência Social, Cultura e Turismo  04.003 Departamento Turismo  2017 – Desenvolvimento do turismo  R$ 6.000,00 </vt:lpstr>
      <vt:lpstr>04 - Secretaria de Assistência Social, Cultura e Turismo  04.005 Eventos Oficiais  2019 - Organização e subsídio a Eventos Oficiais 100.000,00</vt:lpstr>
      <vt:lpstr>Apresentação do PowerPoint</vt:lpstr>
      <vt:lpstr>04 - Secretaria de Assistência Social, Cultura e Turismo  04.007 Fundo Municipal da Criança e Adolescente  2029 – Custeio de Projetos Sociais R$ 12.000,00     Total da Secretaria R$ 2.127.680,00</vt:lpstr>
      <vt:lpstr>05- Secretaria da Fazenda e Planejamento</vt:lpstr>
      <vt:lpstr>06- Secretaria de Agricultura 06.01 Sec. Mun. Agric. Fomento Econ. e Meio Ambiente </vt:lpstr>
      <vt:lpstr>Apresentação do PowerPoint</vt:lpstr>
      <vt:lpstr>07- Secretaria de Obras</vt:lpstr>
      <vt:lpstr>08- Secretaria de Educação 08. 001 Secretaria Munic. Educação </vt:lpstr>
      <vt:lpstr>08- Secretaria de Educação 08. 002 Educação Infantil</vt:lpstr>
      <vt:lpstr>08- Secretaria de Educação 08. 04 FUNDEB</vt:lpstr>
      <vt:lpstr>09 Secretaria de Saúde 09.01 Fundo da Saúde recursos Estaduais  </vt:lpstr>
      <vt:lpstr>Apresentação do PowerPoint</vt:lpstr>
      <vt:lpstr>Apresentação do PowerPoint</vt:lpstr>
      <vt:lpstr>Apresentação do PowerPoint</vt:lpstr>
      <vt:lpstr>   Obrigado pela participação!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 DE DIRETRIZES ORÇAMENTÁRIAS  - LDO</dc:title>
  <dc:creator>Usuário</dc:creator>
  <cp:lastModifiedBy>User</cp:lastModifiedBy>
  <cp:revision>214</cp:revision>
  <cp:lastPrinted>2024-09-23T14:48:03Z</cp:lastPrinted>
  <dcterms:created xsi:type="dcterms:W3CDTF">2017-09-13T11:46:03Z</dcterms:created>
  <dcterms:modified xsi:type="dcterms:W3CDTF">2024-09-27T19:13:25Z</dcterms:modified>
</cp:coreProperties>
</file>