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07" r:id="rId1"/>
  </p:sldMasterIdLst>
  <p:notesMasterIdLst>
    <p:notesMasterId r:id="rId23"/>
  </p:notesMasterIdLst>
  <p:sldIdLst>
    <p:sldId id="256" r:id="rId2"/>
    <p:sldId id="282" r:id="rId3"/>
    <p:sldId id="287" r:id="rId4"/>
    <p:sldId id="283" r:id="rId5"/>
    <p:sldId id="281" r:id="rId6"/>
    <p:sldId id="266" r:id="rId7"/>
    <p:sldId id="257" r:id="rId8"/>
    <p:sldId id="258" r:id="rId9"/>
    <p:sldId id="259" r:id="rId10"/>
    <p:sldId id="267" r:id="rId11"/>
    <p:sldId id="268" r:id="rId12"/>
    <p:sldId id="269" r:id="rId13"/>
    <p:sldId id="271" r:id="rId14"/>
    <p:sldId id="286" r:id="rId15"/>
    <p:sldId id="272" r:id="rId16"/>
    <p:sldId id="274" r:id="rId17"/>
    <p:sldId id="275" r:id="rId18"/>
    <p:sldId id="277" r:id="rId19"/>
    <p:sldId id="278" r:id="rId20"/>
    <p:sldId id="276" r:id="rId21"/>
    <p:sldId id="280" r:id="rId22"/>
  </p:sldIdLst>
  <p:sldSz cx="9144000" cy="6858000" type="screen4x3"/>
  <p:notesSz cx="7008813" cy="9294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452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152" cy="464741"/>
          </a:xfrm>
          <a:prstGeom prst="rect">
            <a:avLst/>
          </a:prstGeom>
        </p:spPr>
        <p:txBody>
          <a:bodyPr vert="horz" lIns="93159" tIns="46580" rIns="93159" bIns="4658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970039" y="0"/>
            <a:ext cx="3037152" cy="464741"/>
          </a:xfrm>
          <a:prstGeom prst="rect">
            <a:avLst/>
          </a:prstGeom>
        </p:spPr>
        <p:txBody>
          <a:bodyPr vert="horz" lIns="93159" tIns="46580" rIns="93159" bIns="46580" rtlCol="0"/>
          <a:lstStyle>
            <a:lvl1pPr algn="r">
              <a:defRPr sz="1200"/>
            </a:lvl1pPr>
          </a:lstStyle>
          <a:p>
            <a:fld id="{1E28CB95-6A3A-405C-8A54-D1B84E8CF268}" type="datetimeFigureOut">
              <a:rPr lang="pt-BR" smtClean="0"/>
              <a:t>15/09/2021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79513" y="696913"/>
            <a:ext cx="4649787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59" tIns="46580" rIns="93159" bIns="4658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700882" y="4415036"/>
            <a:ext cx="5607050" cy="4182666"/>
          </a:xfrm>
          <a:prstGeom prst="rect">
            <a:avLst/>
          </a:prstGeom>
        </p:spPr>
        <p:txBody>
          <a:bodyPr vert="horz" lIns="93159" tIns="46580" rIns="93159" bIns="4658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828459"/>
            <a:ext cx="3037152" cy="464741"/>
          </a:xfrm>
          <a:prstGeom prst="rect">
            <a:avLst/>
          </a:prstGeom>
        </p:spPr>
        <p:txBody>
          <a:bodyPr vert="horz" lIns="93159" tIns="46580" rIns="93159" bIns="4658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970039" y="8828459"/>
            <a:ext cx="3037152" cy="464741"/>
          </a:xfrm>
          <a:prstGeom prst="rect">
            <a:avLst/>
          </a:prstGeom>
        </p:spPr>
        <p:txBody>
          <a:bodyPr vert="horz" lIns="93159" tIns="46580" rIns="93159" bIns="46580" rtlCol="0" anchor="b"/>
          <a:lstStyle>
            <a:lvl1pPr algn="r">
              <a:defRPr sz="1200"/>
            </a:lvl1pPr>
          </a:lstStyle>
          <a:p>
            <a:fld id="{0B9E3F4E-7356-4FF7-B4EA-3B262D3A29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356867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9E3F4E-7356-4FF7-B4EA-3B262D3A2901}" type="slidenum">
              <a:rPr lang="pt-BR" smtClean="0"/>
              <a:t>18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367586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9E3F4E-7356-4FF7-B4EA-3B262D3A2901}" type="slidenum">
              <a:rPr lang="pt-BR" smtClean="0"/>
              <a:t>20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003761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5800" y="1346947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685800" y="4282763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685800" y="1484779"/>
            <a:ext cx="7772400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>
            <a:grpSpLocks noChangeAspect="1"/>
          </p:cNvGrpSpPr>
          <p:nvPr/>
        </p:nvGrpSpPr>
        <p:grpSpPr>
          <a:xfrm>
            <a:off x="7234780" y="4107023"/>
            <a:ext cx="914400" cy="914400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8670" y="1432223"/>
            <a:ext cx="759333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6400" b="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2386" y="4389120"/>
            <a:ext cx="5918454" cy="1069848"/>
          </a:xfrm>
        </p:spPr>
        <p:txBody>
          <a:bodyPr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908D1-9CAC-4C78-84E2-BD1D0E7C1CAA}" type="datetimeFigureOut">
              <a:rPr lang="pt-BR" smtClean="0"/>
              <a:t>15/09/2021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12805" y="6272785"/>
            <a:ext cx="4745736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44280" y="4227195"/>
            <a:ext cx="895401" cy="640080"/>
          </a:xfrm>
        </p:spPr>
        <p:txBody>
          <a:bodyPr/>
          <a:lstStyle>
            <a:lvl1pPr>
              <a:defRPr sz="2800" b="1"/>
            </a:lvl1pPr>
          </a:lstStyle>
          <a:p>
            <a:fld id="{941D8F6C-4748-4BF0-89D7-A30E1E7CC6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9316597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908D1-9CAC-4C78-84E2-BD1D0E7C1CAA}" type="datetimeFigureOut">
              <a:rPr lang="pt-BR" smtClean="0"/>
              <a:t>15/09/2021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D8F6C-4748-4BF0-89D7-A30E1E7CC6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02925677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533400"/>
            <a:ext cx="1914525" cy="5638800"/>
          </a:xfrm>
        </p:spPr>
        <p:txBody>
          <a:bodyPr vert="eaVert"/>
          <a:lstStyle>
            <a:lvl1pPr>
              <a:defRPr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533400"/>
            <a:ext cx="5629275" cy="5638800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908D1-9CAC-4C78-84E2-BD1D0E7C1CAA}" type="datetimeFigureOut">
              <a:rPr lang="pt-BR" smtClean="0"/>
              <a:t>15/09/2021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D8F6C-4748-4BF0-89D7-A30E1E7CC6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1456549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908D1-9CAC-4C78-84E2-BD1D0E7C1CAA}" type="datetimeFigureOut">
              <a:rPr lang="pt-BR" smtClean="0"/>
              <a:t>15/09/2021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D8F6C-4748-4BF0-89D7-A30E1E7CC6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5307900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9144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346" y="1225296"/>
            <a:ext cx="696087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6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4330" y="5020056"/>
            <a:ext cx="6789420" cy="1066800"/>
          </a:xfrm>
        </p:spPr>
        <p:txBody>
          <a:bodyPr anchor="t">
            <a:normAutofit/>
          </a:bodyPr>
          <a:lstStyle>
            <a:lvl1pPr marL="0" indent="0">
              <a:buNone/>
              <a:defRPr sz="1800" b="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45251" y="6272785"/>
            <a:ext cx="1983232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86908D1-9CAC-4C78-84E2-BD1D0E7C1CAA}" type="datetimeFigureOut">
              <a:rPr lang="pt-BR" smtClean="0"/>
              <a:t>15/09/2021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36099" y="6272784"/>
            <a:ext cx="4745736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pt-BR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633862" y="2430623"/>
            <a:ext cx="914400" cy="914400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450" y="2508607"/>
            <a:ext cx="891224" cy="720332"/>
          </a:xfrm>
        </p:spPr>
        <p:txBody>
          <a:bodyPr/>
          <a:lstStyle>
            <a:lvl1pPr>
              <a:defRPr sz="2800"/>
            </a:lvl1pPr>
          </a:lstStyle>
          <a:p>
            <a:fld id="{941D8F6C-4748-4BF0-89D7-A30E1E7CC6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4556758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2218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908D1-9CAC-4C78-84E2-BD1D0E7C1CAA}" type="datetimeFigureOut">
              <a:rPr lang="pt-BR" smtClean="0"/>
              <a:t>15/09/2021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D8F6C-4748-4BF0-89D7-A30E1E7CC6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262628"/>
      </p:ext>
    </p:extLst>
  </p:cSld>
  <p:clrMapOvr>
    <a:masterClrMapping/>
  </p:clrMapOvr>
  <p:transition spd="slow">
    <p:push dir="u"/>
  </p:transition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0793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0793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908D1-9CAC-4C78-84E2-BD1D0E7C1CAA}" type="datetimeFigureOut">
              <a:rPr lang="pt-BR" smtClean="0"/>
              <a:t>15/09/2021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D8F6C-4748-4BF0-89D7-A30E1E7CC6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26247963"/>
      </p:ext>
    </p:extLst>
  </p:cSld>
  <p:clrMapOvr>
    <a:masterClrMapping/>
  </p:clrMapOvr>
  <p:transition spd="slow">
    <p:push dir="u"/>
  </p:transition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86908D1-9CAC-4C78-84E2-BD1D0E7C1CAA}" type="datetimeFigureOut">
              <a:rPr lang="pt-BR" smtClean="0"/>
              <a:t>15/09/2021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D8F6C-4748-4BF0-89D7-A30E1E7CC6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052520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908D1-9CAC-4C78-84E2-BD1D0E7C1CAA}" type="datetimeFigureOut">
              <a:rPr lang="pt-BR" smtClean="0"/>
              <a:t>15/09/2021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D8F6C-4748-4BF0-89D7-A30E1E7CC6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60328168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685800"/>
            <a:ext cx="5033772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908D1-9CAC-4C78-84E2-BD1D0E7C1CAA}" type="datetimeFigureOut">
              <a:rPr lang="pt-BR" smtClean="0"/>
              <a:t>15/09/2021</a:t>
            </a:fld>
            <a:endParaRPr lang="pt-B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D8F6C-4748-4BF0-89D7-A30E1E7CC6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3871639"/>
      </p:ext>
    </p:extLst>
  </p:cSld>
  <p:clrMapOvr>
    <a:masterClrMapping/>
  </p:clrMapOvr>
  <p:transition spd="slow">
    <p:push dir="u"/>
  </p:transition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6227805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908D1-9CAC-4C78-84E2-BD1D0E7C1CAA}" type="datetimeFigureOut">
              <a:rPr lang="pt-BR" smtClean="0"/>
              <a:t>15/09/2021</a:t>
            </a:fld>
            <a:endParaRPr lang="pt-B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D8F6C-4748-4BF0-89D7-A30E1E7CC6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14210402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8" name="Oval 7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21408"/>
            <a:ext cx="7772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2368" y="6272785"/>
            <a:ext cx="245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86908D1-9CAC-4C78-84E2-BD1D0E7C1CAA}" type="datetimeFigureOut">
              <a:rPr lang="pt-BR" smtClean="0"/>
              <a:t>15/09/2021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272785"/>
            <a:ext cx="47457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83346" y="6272785"/>
            <a:ext cx="4800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 spc="-7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941D8F6C-4748-4BF0-89D7-A30E1E7CC6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17671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08" r:id="rId1"/>
    <p:sldLayoutId id="2147484109" r:id="rId2"/>
    <p:sldLayoutId id="2147484110" r:id="rId3"/>
    <p:sldLayoutId id="2147484111" r:id="rId4"/>
    <p:sldLayoutId id="2147484112" r:id="rId5"/>
    <p:sldLayoutId id="2147484113" r:id="rId6"/>
    <p:sldLayoutId id="2147484114" r:id="rId7"/>
    <p:sldLayoutId id="2147484115" r:id="rId8"/>
    <p:sldLayoutId id="2147484116" r:id="rId9"/>
    <p:sldLayoutId id="2147484117" r:id="rId10"/>
    <p:sldLayoutId id="2147484118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b="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23528" y="260648"/>
            <a:ext cx="8496944" cy="4824536"/>
          </a:xfrm>
        </p:spPr>
        <p:txBody>
          <a:bodyPr>
            <a:normAutofit/>
          </a:bodyPr>
          <a:lstStyle/>
          <a:p>
            <a:pPr algn="ctr"/>
            <a:r>
              <a:rPr lang="pt-BR" sz="4000" dirty="0">
                <a:latin typeface="Calibri" panose="020F0502020204030204" pitchFamily="34" charset="0"/>
                <a:cs typeface="Calibri" panose="020F0502020204030204" pitchFamily="34" charset="0"/>
              </a:rPr>
              <a:t>Audiência Pública sobre o</a:t>
            </a:r>
            <a:br>
              <a:rPr lang="pt-BR" sz="4000" dirty="0">
                <a:latin typeface="Cooper Black" pitchFamily="18" charset="0"/>
              </a:rPr>
            </a:br>
            <a:br>
              <a:rPr lang="pt-BR" sz="4000" dirty="0">
                <a:latin typeface="Cooper Black" pitchFamily="18" charset="0"/>
              </a:rPr>
            </a:br>
            <a:r>
              <a:rPr lang="pt-BR" sz="6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Schoolbook" panose="02040604050505020304" pitchFamily="18" charset="0"/>
              </a:rPr>
              <a:t>PLANO PLURIANUAL – PPA</a:t>
            </a:r>
            <a:br>
              <a:rPr lang="pt-BR" sz="6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Schoolbook" panose="02040604050505020304" pitchFamily="18" charset="0"/>
              </a:rPr>
            </a:br>
            <a:r>
              <a:rPr lang="pt-BR" sz="6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Schoolbook" panose="02040604050505020304" pitchFamily="18" charset="0"/>
              </a:rPr>
              <a:t> 2022 - 2025</a:t>
            </a:r>
            <a:br>
              <a:rPr lang="pt-BR" dirty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14954059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1560" y="908720"/>
            <a:ext cx="8229600" cy="1143000"/>
          </a:xfrm>
        </p:spPr>
        <p:txBody>
          <a:bodyPr/>
          <a:lstStyle/>
          <a:p>
            <a:pPr algn="ctr"/>
            <a:r>
              <a:rPr lang="pt-BR" b="1" dirty="0">
                <a:latin typeface="Century Schoolbook" panose="02040604050505020304" pitchFamily="18" charset="0"/>
              </a:rPr>
              <a:t>AÇÕES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11560" y="2204865"/>
            <a:ext cx="8229600" cy="3528392"/>
          </a:xfrm>
        </p:spPr>
        <p:txBody>
          <a:bodyPr/>
          <a:lstStyle/>
          <a:p>
            <a:pPr marL="0" indent="0" algn="ctr">
              <a:buNone/>
            </a:pPr>
            <a:r>
              <a:rPr lang="pt-BR" sz="4200" b="1" dirty="0"/>
              <a:t>Câmara de Vereadores</a:t>
            </a:r>
          </a:p>
          <a:p>
            <a:pPr algn="just">
              <a:buFont typeface="Wingdings" pitchFamily="2" charset="2"/>
              <a:buChar char="Ø"/>
            </a:pPr>
            <a:r>
              <a:rPr lang="pt-BR" dirty="0"/>
              <a:t>Aquisição de Equipamentos e Material Permanente</a:t>
            </a:r>
          </a:p>
          <a:p>
            <a:pPr algn="just">
              <a:buFont typeface="Wingdings" pitchFamily="2" charset="2"/>
              <a:buChar char="Ø"/>
            </a:pPr>
            <a:r>
              <a:rPr lang="pt-BR" dirty="0"/>
              <a:t> Ampliação, Reforma e Manutenção das Dependências da Câmara de Vereadores</a:t>
            </a:r>
          </a:p>
          <a:p>
            <a:pPr algn="just">
              <a:buFont typeface="Wingdings" pitchFamily="2" charset="2"/>
              <a:buChar char="Ø"/>
            </a:pPr>
            <a:r>
              <a:rPr lang="pt-BR" dirty="0"/>
              <a:t>Manutenção das Atividades Legislativas</a:t>
            </a:r>
          </a:p>
          <a:p>
            <a:pPr algn="just">
              <a:buFont typeface="Wingdings" pitchFamily="2" charset="2"/>
              <a:buChar char="Ø"/>
            </a:pPr>
            <a:r>
              <a:rPr lang="pt-BR" dirty="0"/>
              <a:t>Gestão Pública Eficaz e Transparente na Câmara Municipal</a:t>
            </a:r>
          </a:p>
        </p:txBody>
      </p:sp>
    </p:spTree>
    <p:extLst>
      <p:ext uri="{BB962C8B-B14F-4D97-AF65-F5344CB8AC3E}">
        <p14:creationId xmlns:p14="http://schemas.microsoft.com/office/powerpoint/2010/main" val="4007033586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1560" y="908720"/>
            <a:ext cx="8229600" cy="1143000"/>
          </a:xfrm>
        </p:spPr>
        <p:txBody>
          <a:bodyPr/>
          <a:lstStyle/>
          <a:p>
            <a:pPr algn="ctr"/>
            <a:r>
              <a:rPr lang="pt-BR" b="1" dirty="0">
                <a:latin typeface="Century Schoolbook" panose="02040604050505020304" pitchFamily="18" charset="0"/>
              </a:rPr>
              <a:t>AÇÕES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11560" y="2204865"/>
            <a:ext cx="8229600" cy="3528392"/>
          </a:xfrm>
        </p:spPr>
        <p:txBody>
          <a:bodyPr/>
          <a:lstStyle/>
          <a:p>
            <a:pPr marL="0" indent="0" algn="ctr">
              <a:buNone/>
            </a:pPr>
            <a:r>
              <a:rPr lang="pt-BR" sz="4200" b="1" dirty="0"/>
              <a:t>Gabinete do Prefeito</a:t>
            </a:r>
          </a:p>
          <a:p>
            <a:pPr algn="just">
              <a:buFont typeface="Wingdings" pitchFamily="2" charset="2"/>
              <a:buChar char="Ø"/>
            </a:pPr>
            <a:r>
              <a:rPr lang="pt-BR" dirty="0"/>
              <a:t> Manutenção das atividades do Gabinete da Prefeito; </a:t>
            </a:r>
          </a:p>
          <a:p>
            <a:pPr algn="just">
              <a:buFont typeface="Wingdings" pitchFamily="2" charset="2"/>
              <a:buChar char="Ø"/>
            </a:pPr>
            <a:r>
              <a:rPr lang="pt-BR" dirty="0"/>
              <a:t> Aquisição Veículo Novo;</a:t>
            </a:r>
          </a:p>
          <a:p>
            <a:pPr algn="just">
              <a:buFont typeface="Wingdings" pitchFamily="2" charset="2"/>
              <a:buChar char="Ø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37391724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1560" y="908720"/>
            <a:ext cx="8229600" cy="1143000"/>
          </a:xfrm>
        </p:spPr>
        <p:txBody>
          <a:bodyPr/>
          <a:lstStyle/>
          <a:p>
            <a:pPr algn="ctr"/>
            <a:r>
              <a:rPr lang="pt-BR" b="1" dirty="0">
                <a:latin typeface="Century Schoolbook" panose="02040604050505020304" pitchFamily="18" charset="0"/>
              </a:rPr>
              <a:t>AÇÕES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11560" y="2204865"/>
            <a:ext cx="8229600" cy="2952327"/>
          </a:xfrm>
        </p:spPr>
        <p:txBody>
          <a:bodyPr/>
          <a:lstStyle/>
          <a:p>
            <a:pPr marL="0" indent="0" algn="ctr">
              <a:buNone/>
            </a:pPr>
            <a:r>
              <a:rPr lang="pt-BR" sz="4200" b="1" dirty="0"/>
              <a:t>Gabinete do Vice-Prefeito</a:t>
            </a:r>
          </a:p>
          <a:p>
            <a:pPr algn="just">
              <a:buFont typeface="Wingdings" pitchFamily="2" charset="2"/>
              <a:buChar char="Ø"/>
            </a:pPr>
            <a:r>
              <a:rPr lang="pt-BR" dirty="0"/>
              <a:t> Manutenção das atividades do Gabinete do Vice-Prefeito; </a:t>
            </a:r>
          </a:p>
          <a:p>
            <a:pPr marL="0" indent="0" algn="just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49843087"/>
      </p:ext>
    </p:extLst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1560" y="908720"/>
            <a:ext cx="8229600" cy="1143000"/>
          </a:xfrm>
        </p:spPr>
        <p:txBody>
          <a:bodyPr/>
          <a:lstStyle/>
          <a:p>
            <a:pPr algn="ctr"/>
            <a:r>
              <a:rPr lang="pt-BR" b="1" dirty="0">
                <a:latin typeface="Century Schoolbook" panose="02040604050505020304" pitchFamily="18" charset="0"/>
              </a:rPr>
              <a:t>AÇÕES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11560" y="2204865"/>
            <a:ext cx="8229600" cy="2952327"/>
          </a:xfrm>
        </p:spPr>
        <p:txBody>
          <a:bodyPr/>
          <a:lstStyle/>
          <a:p>
            <a:pPr marL="0" indent="0" algn="ctr">
              <a:buNone/>
            </a:pPr>
            <a:r>
              <a:rPr lang="pt-BR" sz="4200" b="1" dirty="0"/>
              <a:t>Secretaria da Administração</a:t>
            </a:r>
          </a:p>
          <a:p>
            <a:pPr algn="just">
              <a:buFont typeface="Wingdings" pitchFamily="2" charset="2"/>
              <a:buChar char="Ø"/>
            </a:pPr>
            <a:r>
              <a:rPr lang="pt-BR" dirty="0"/>
              <a:t> Manutenção das atividades da Secretaria Municipal de Administração</a:t>
            </a:r>
          </a:p>
          <a:p>
            <a:pPr marL="0" indent="0" algn="just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24308540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AF70C5E-1873-46CE-96B3-7104EC1ABF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>
                <a:latin typeface="Century Schoolbook" panose="02040604050505020304" pitchFamily="18" charset="0"/>
              </a:rPr>
              <a:t>ações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6BF5F25-F805-40E1-8434-C96B2FD7BC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2093976"/>
            <a:ext cx="8496944" cy="407822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BR" sz="4000" dirty="0"/>
              <a:t>Secretaria da Fazenda e Planejamento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sz="2400" dirty="0"/>
              <a:t>Manutenção das Atividades da Secretaria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sz="2400" dirty="0"/>
              <a:t>Aquisição de Veículo</a:t>
            </a:r>
          </a:p>
        </p:txBody>
      </p:sp>
    </p:spTree>
    <p:extLst>
      <p:ext uri="{BB962C8B-B14F-4D97-AF65-F5344CB8AC3E}">
        <p14:creationId xmlns:p14="http://schemas.microsoft.com/office/powerpoint/2010/main" val="2786562514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3568" y="476672"/>
            <a:ext cx="8229600" cy="1143000"/>
          </a:xfrm>
        </p:spPr>
        <p:txBody>
          <a:bodyPr/>
          <a:lstStyle/>
          <a:p>
            <a:pPr algn="ctr"/>
            <a:r>
              <a:rPr lang="pt-BR" b="1" dirty="0">
                <a:latin typeface="Century Schoolbook" panose="02040604050505020304" pitchFamily="18" charset="0"/>
              </a:rPr>
              <a:t>AÇÕES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340768"/>
            <a:ext cx="8841160" cy="5517232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endParaRPr lang="pt-BR" sz="3800" b="1" dirty="0"/>
          </a:p>
          <a:p>
            <a:pPr marL="0" indent="0" algn="ctr">
              <a:buNone/>
            </a:pPr>
            <a:r>
              <a:rPr lang="pt-BR" sz="3800" b="1" dirty="0"/>
              <a:t>Secretaria da Assistência Social, Cultura e Turismo</a:t>
            </a:r>
          </a:p>
          <a:p>
            <a:pPr marL="0" indent="0" algn="ctr">
              <a:buNone/>
            </a:pPr>
            <a:endParaRPr lang="pt-BR" sz="1200" b="1" dirty="0"/>
          </a:p>
          <a:p>
            <a:pPr algn="just">
              <a:buFont typeface="Wingdings" pitchFamily="2" charset="2"/>
              <a:buChar char="Ø"/>
            </a:pPr>
            <a:r>
              <a:rPr lang="pt-BR" dirty="0"/>
              <a:t>Manutenção das atividades da Secretaria;</a:t>
            </a:r>
          </a:p>
          <a:p>
            <a:pPr algn="just">
              <a:buFont typeface="Wingdings" pitchFamily="2" charset="2"/>
              <a:buChar char="Ø"/>
            </a:pPr>
            <a:r>
              <a:rPr lang="pt-BR" dirty="0"/>
              <a:t>Aquisição de veículo para o Conselho Tutelar;</a:t>
            </a:r>
          </a:p>
          <a:p>
            <a:pPr algn="just">
              <a:buFont typeface="Wingdings" pitchFamily="2" charset="2"/>
              <a:buChar char="Ø"/>
            </a:pPr>
            <a:r>
              <a:rPr lang="pt-BR" dirty="0"/>
              <a:t>Infraestrutura de prédios públicos;</a:t>
            </a:r>
          </a:p>
          <a:p>
            <a:pPr algn="just">
              <a:buFont typeface="Wingdings" pitchFamily="2" charset="2"/>
              <a:buChar char="Ø"/>
            </a:pPr>
            <a:r>
              <a:rPr lang="pt-BR" dirty="0"/>
              <a:t>Manutenção das Atividades do Conselho Tutelar;</a:t>
            </a:r>
          </a:p>
          <a:p>
            <a:pPr algn="just">
              <a:buFont typeface="Wingdings" pitchFamily="2" charset="2"/>
              <a:buChar char="Ø"/>
            </a:pPr>
            <a:r>
              <a:rPr lang="pt-BR" dirty="0"/>
              <a:t>Custeio de Projetos Sociais;</a:t>
            </a:r>
          </a:p>
          <a:p>
            <a:pPr algn="just">
              <a:buFont typeface="Wingdings" pitchFamily="2" charset="2"/>
              <a:buChar char="Ø"/>
            </a:pPr>
            <a:r>
              <a:rPr lang="pt-BR" dirty="0"/>
              <a:t>PAIF, SCFV, Bolsa Família e Gestão do SUAS;</a:t>
            </a:r>
          </a:p>
          <a:p>
            <a:pPr algn="just">
              <a:buFont typeface="Wingdings" pitchFamily="2" charset="2"/>
              <a:buChar char="Ø"/>
            </a:pPr>
            <a:r>
              <a:rPr lang="pt-BR" dirty="0"/>
              <a:t>Manutenção dos Projetos: Grupo de Dança, Coral, Banda Municipal e Museu Histórico</a:t>
            </a:r>
          </a:p>
          <a:p>
            <a:pPr algn="just">
              <a:buFont typeface="Wingdings" pitchFamily="2" charset="2"/>
              <a:buChar char="Ø"/>
            </a:pPr>
            <a:r>
              <a:rPr lang="pt-BR" dirty="0"/>
              <a:t>Organização e subsídio para Eventos Oficiais;</a:t>
            </a:r>
          </a:p>
          <a:p>
            <a:pPr algn="just">
              <a:buFont typeface="Wingdings" pitchFamily="2" charset="2"/>
              <a:buChar char="Ø"/>
            </a:pPr>
            <a:r>
              <a:rPr lang="pt-BR" dirty="0"/>
              <a:t>Aquisição de obras literárias para a Biblioteca Pública;</a:t>
            </a:r>
          </a:p>
          <a:p>
            <a:pPr algn="just">
              <a:buFont typeface="Wingdings" pitchFamily="2" charset="2"/>
              <a:buChar char="Ø"/>
            </a:pPr>
            <a:r>
              <a:rPr lang="pt-BR" dirty="0"/>
              <a:t>Desenvolvimento do Turismo;</a:t>
            </a:r>
          </a:p>
          <a:p>
            <a:pPr algn="just">
              <a:buFont typeface="Wingdings" pitchFamily="2" charset="2"/>
              <a:buChar char="Ø"/>
            </a:pPr>
            <a:r>
              <a:rPr lang="pt-BR" dirty="0"/>
              <a:t>Manutenção das atividades do CMDE.</a:t>
            </a:r>
          </a:p>
          <a:p>
            <a:pPr algn="just">
              <a:buFont typeface="Wingdings" pitchFamily="2" charset="2"/>
              <a:buChar char="Ø"/>
            </a:pPr>
            <a:endParaRPr lang="pt-BR" dirty="0"/>
          </a:p>
          <a:p>
            <a:pPr algn="just">
              <a:buFont typeface="Wingdings" pitchFamily="2" charset="2"/>
              <a:buChar char="Ø"/>
            </a:pPr>
            <a:endParaRPr lang="pt-BR" dirty="0"/>
          </a:p>
          <a:p>
            <a:pPr algn="just">
              <a:buFont typeface="Wingdings" pitchFamily="2" charset="2"/>
              <a:buChar char="Ø"/>
            </a:pPr>
            <a:endParaRPr lang="pt-BR" dirty="0"/>
          </a:p>
          <a:p>
            <a:pPr algn="just">
              <a:buFont typeface="Wingdings" pitchFamily="2" charset="2"/>
              <a:buChar char="Ø"/>
            </a:pPr>
            <a:endParaRPr lang="pt-BR" dirty="0"/>
          </a:p>
          <a:p>
            <a:pPr algn="just">
              <a:buFont typeface="Wingdings" pitchFamily="2" charset="2"/>
              <a:buChar char="Ø"/>
            </a:pPr>
            <a:endParaRPr lang="pt-BR" dirty="0"/>
          </a:p>
          <a:p>
            <a:pPr algn="just">
              <a:buFont typeface="Wingdings" pitchFamily="2" charset="2"/>
              <a:buChar char="Ø"/>
            </a:pPr>
            <a:endParaRPr lang="pt-BR" dirty="0"/>
          </a:p>
          <a:p>
            <a:pPr marL="0" indent="0" algn="just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76055332"/>
      </p:ext>
    </p:extLst>
  </p:cSld>
  <p:clrMapOvr>
    <a:masterClrMapping/>
  </p:clrMapOvr>
  <p:transition spd="slow">
    <p:push dir="u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55576" y="620688"/>
            <a:ext cx="8229600" cy="1143000"/>
          </a:xfrm>
        </p:spPr>
        <p:txBody>
          <a:bodyPr/>
          <a:lstStyle/>
          <a:p>
            <a:pPr algn="ctr"/>
            <a:r>
              <a:rPr lang="pt-BR" b="1" dirty="0">
                <a:latin typeface="Century Schoolbook" panose="02040604050505020304" pitchFamily="18" charset="0"/>
              </a:rPr>
              <a:t>AÇÕES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1844824"/>
            <a:ext cx="8805664" cy="482453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BR" sz="2200" b="1" dirty="0"/>
              <a:t>Secretaria da Agricultura, Meio Ambiente e Fomento Econômico</a:t>
            </a:r>
          </a:p>
          <a:p>
            <a:pPr marL="0" indent="0" algn="ctr">
              <a:buNone/>
            </a:pPr>
            <a:endParaRPr lang="pt-BR" sz="1200" b="1" dirty="0"/>
          </a:p>
          <a:p>
            <a:pPr algn="just">
              <a:buFont typeface="Wingdings" pitchFamily="2" charset="2"/>
              <a:buChar char="Ø"/>
            </a:pPr>
            <a:r>
              <a:rPr lang="pt-BR" dirty="0"/>
              <a:t>Manutenção das Ações da Secretaria: Incentivo aos produtores de leite, calcário, sêmen, troca-troca de sementes , horto-municipal;</a:t>
            </a:r>
          </a:p>
          <a:p>
            <a:pPr algn="just">
              <a:buFont typeface="Wingdings" pitchFamily="2" charset="2"/>
              <a:buChar char="Ø"/>
            </a:pPr>
            <a:r>
              <a:rPr lang="pt-BR" dirty="0"/>
              <a:t>Aquisição de veículo,</a:t>
            </a:r>
          </a:p>
          <a:p>
            <a:pPr algn="just">
              <a:buFont typeface="Wingdings" pitchFamily="2" charset="2"/>
              <a:buChar char="Ø"/>
            </a:pPr>
            <a:r>
              <a:rPr lang="pt-BR" dirty="0"/>
              <a:t>Aquisição de máquinas e implementos agrícolas;</a:t>
            </a:r>
          </a:p>
          <a:p>
            <a:pPr algn="just">
              <a:buFont typeface="Wingdings" pitchFamily="2" charset="2"/>
              <a:buChar char="Ø"/>
            </a:pPr>
            <a:r>
              <a:rPr lang="pt-BR" dirty="0"/>
              <a:t>Manutenção e conserto de veículos da secretaria;</a:t>
            </a:r>
          </a:p>
          <a:p>
            <a:pPr algn="just">
              <a:buFont typeface="Wingdings" pitchFamily="2" charset="2"/>
              <a:buChar char="Ø"/>
            </a:pPr>
            <a:r>
              <a:rPr lang="pt-BR" dirty="0"/>
              <a:t>Aquisição de caixas de água para comunidades do interior;</a:t>
            </a:r>
          </a:p>
          <a:p>
            <a:pPr algn="just">
              <a:buFont typeface="Wingdings" pitchFamily="2" charset="2"/>
              <a:buChar char="Ø"/>
            </a:pPr>
            <a:r>
              <a:rPr lang="pt-BR" dirty="0"/>
              <a:t>Ampliação da rede de abastecimento e fontes drenadas;</a:t>
            </a:r>
          </a:p>
          <a:p>
            <a:pPr algn="just">
              <a:buFont typeface="Wingdings" pitchFamily="2" charset="2"/>
              <a:buChar char="Ø"/>
            </a:pPr>
            <a:r>
              <a:rPr lang="pt-BR" dirty="0"/>
              <a:t>Aquisição de secadores de cereais;</a:t>
            </a:r>
          </a:p>
          <a:p>
            <a:pPr algn="just">
              <a:buFont typeface="Wingdings" pitchFamily="2" charset="2"/>
              <a:buChar char="Ø"/>
            </a:pPr>
            <a:r>
              <a:rPr lang="pt-BR" dirty="0"/>
              <a:t>Luz Elétrica para a População de Renda baixa.</a:t>
            </a:r>
          </a:p>
          <a:p>
            <a:pPr algn="just">
              <a:buFont typeface="Wingdings" pitchFamily="2" charset="2"/>
              <a:buChar char="Ø"/>
            </a:pPr>
            <a:endParaRPr lang="pt-BR" dirty="0"/>
          </a:p>
          <a:p>
            <a:pPr algn="just">
              <a:buFont typeface="Wingdings" pitchFamily="2" charset="2"/>
              <a:buChar char="Ø"/>
            </a:pPr>
            <a:endParaRPr lang="pt-BR" dirty="0"/>
          </a:p>
          <a:p>
            <a:pPr algn="just">
              <a:buFont typeface="Wingdings" pitchFamily="2" charset="2"/>
              <a:buChar char="Ø"/>
            </a:pPr>
            <a:endParaRPr lang="pt-BR" dirty="0"/>
          </a:p>
          <a:p>
            <a:pPr algn="just">
              <a:buFont typeface="Wingdings" pitchFamily="2" charset="2"/>
              <a:buChar char="Ø"/>
            </a:pPr>
            <a:endParaRPr lang="pt-BR" dirty="0"/>
          </a:p>
          <a:p>
            <a:pPr algn="just">
              <a:buFont typeface="Wingdings" pitchFamily="2" charset="2"/>
              <a:buChar char="Ø"/>
            </a:pPr>
            <a:endParaRPr lang="pt-BR" dirty="0"/>
          </a:p>
          <a:p>
            <a:pPr algn="just">
              <a:buFont typeface="Wingdings" pitchFamily="2" charset="2"/>
              <a:buChar char="Ø"/>
            </a:pPr>
            <a:endParaRPr lang="pt-BR" dirty="0"/>
          </a:p>
          <a:p>
            <a:pPr algn="just">
              <a:buFont typeface="Wingdings" pitchFamily="2" charset="2"/>
              <a:buChar char="Ø"/>
            </a:pPr>
            <a:endParaRPr lang="pt-BR" dirty="0"/>
          </a:p>
          <a:p>
            <a:pPr algn="just">
              <a:buFont typeface="Wingdings" pitchFamily="2" charset="2"/>
              <a:buChar char="Ø"/>
            </a:pPr>
            <a:endParaRPr lang="pt-BR" dirty="0"/>
          </a:p>
          <a:p>
            <a:pPr algn="just">
              <a:buFont typeface="Wingdings" pitchFamily="2" charset="2"/>
              <a:buChar char="Ø"/>
            </a:pPr>
            <a:endParaRPr lang="pt-BR" dirty="0"/>
          </a:p>
          <a:p>
            <a:pPr marL="0" indent="0" algn="just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78475933"/>
      </p:ext>
    </p:extLst>
  </p:cSld>
  <p:clrMapOvr>
    <a:masterClrMapping/>
  </p:clrMapOvr>
  <p:transition spd="slow">
    <p:push dir="u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1560" y="476672"/>
            <a:ext cx="8229600" cy="1143000"/>
          </a:xfrm>
        </p:spPr>
        <p:txBody>
          <a:bodyPr/>
          <a:lstStyle/>
          <a:p>
            <a:pPr algn="ctr"/>
            <a:r>
              <a:rPr lang="pt-BR" b="1" dirty="0">
                <a:latin typeface="Century Schoolbook" panose="02040604050505020304" pitchFamily="18" charset="0"/>
              </a:rPr>
              <a:t>AÇÕES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9552" y="1700808"/>
            <a:ext cx="8064896" cy="432048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pt-BR" b="1" dirty="0"/>
              <a:t>Secretaria da Educação </a:t>
            </a:r>
            <a:endParaRPr lang="pt-BR" sz="1200" b="1" dirty="0"/>
          </a:p>
          <a:p>
            <a:pPr algn="just">
              <a:buFont typeface="Wingdings" pitchFamily="2" charset="2"/>
              <a:buChar char="Ø"/>
            </a:pPr>
            <a:r>
              <a:rPr lang="pt-BR" dirty="0"/>
              <a:t>Manutenção das atividades da Secretaria;</a:t>
            </a:r>
          </a:p>
          <a:p>
            <a:pPr algn="just">
              <a:buFont typeface="Wingdings" pitchFamily="2" charset="2"/>
              <a:buChar char="Ø"/>
            </a:pPr>
            <a:r>
              <a:rPr lang="pt-BR" dirty="0"/>
              <a:t>Aquisição de veículo; </a:t>
            </a:r>
          </a:p>
          <a:p>
            <a:pPr algn="just">
              <a:buFont typeface="Wingdings" pitchFamily="2" charset="2"/>
              <a:buChar char="Ø"/>
            </a:pPr>
            <a:r>
              <a:rPr lang="pt-BR" dirty="0"/>
              <a:t>Aquisição de veículo para transporte escolar;</a:t>
            </a:r>
          </a:p>
          <a:p>
            <a:pPr algn="just">
              <a:buFont typeface="Wingdings" pitchFamily="2" charset="2"/>
              <a:buChar char="Ø"/>
            </a:pPr>
            <a:r>
              <a:rPr lang="pt-BR" dirty="0"/>
              <a:t>Aquisição de equipamentos, material didático e materiais permanentes;</a:t>
            </a:r>
          </a:p>
          <a:p>
            <a:pPr algn="just">
              <a:buFont typeface="Wingdings" pitchFamily="2" charset="2"/>
              <a:buChar char="Ø"/>
            </a:pPr>
            <a:r>
              <a:rPr lang="pt-BR" dirty="0"/>
              <a:t>Criação e manutenção do Programa Esporte é Saúde;</a:t>
            </a:r>
          </a:p>
          <a:p>
            <a:pPr algn="just">
              <a:buFont typeface="Wingdings" pitchFamily="2" charset="2"/>
              <a:buChar char="Ø"/>
            </a:pPr>
            <a:r>
              <a:rPr lang="pt-BR" dirty="0"/>
              <a:t>Criação e manutenção do Programa de Educação Financeira nas Escolas Municipais;</a:t>
            </a:r>
          </a:p>
          <a:p>
            <a:pPr algn="just">
              <a:buFont typeface="Wingdings" pitchFamily="2" charset="2"/>
              <a:buChar char="Ø"/>
            </a:pPr>
            <a:r>
              <a:rPr lang="pt-BR" dirty="0"/>
              <a:t>Educação Compensatória a Alunos Excepcionais;</a:t>
            </a:r>
          </a:p>
          <a:p>
            <a:pPr algn="just">
              <a:buFont typeface="Wingdings" pitchFamily="2" charset="2"/>
              <a:buChar char="Ø"/>
            </a:pPr>
            <a:r>
              <a:rPr lang="pt-BR" dirty="0"/>
              <a:t>Infraestrutura nas escolas municipais.</a:t>
            </a:r>
          </a:p>
          <a:p>
            <a:pPr marL="0" indent="0" algn="just">
              <a:buNone/>
            </a:pPr>
            <a:endParaRPr lang="pt-BR" dirty="0"/>
          </a:p>
          <a:p>
            <a:pPr algn="just">
              <a:buFont typeface="Wingdings" pitchFamily="2" charset="2"/>
              <a:buChar char="Ø"/>
            </a:pPr>
            <a:endParaRPr lang="pt-BR" dirty="0"/>
          </a:p>
          <a:p>
            <a:pPr algn="just">
              <a:buFont typeface="Wingdings" pitchFamily="2" charset="2"/>
              <a:buChar char="Ø"/>
            </a:pPr>
            <a:endParaRPr lang="pt-BR" dirty="0"/>
          </a:p>
          <a:p>
            <a:pPr algn="just">
              <a:buFont typeface="Wingdings" pitchFamily="2" charset="2"/>
              <a:buChar char="Ø"/>
            </a:pPr>
            <a:endParaRPr lang="pt-BR" dirty="0"/>
          </a:p>
          <a:p>
            <a:pPr algn="just">
              <a:buFont typeface="Wingdings" pitchFamily="2" charset="2"/>
              <a:buChar char="Ø"/>
            </a:pPr>
            <a:endParaRPr lang="pt-BR" dirty="0"/>
          </a:p>
          <a:p>
            <a:pPr algn="just">
              <a:buFont typeface="Wingdings" pitchFamily="2" charset="2"/>
              <a:buChar char="Ø"/>
            </a:pPr>
            <a:endParaRPr lang="pt-BR" dirty="0"/>
          </a:p>
          <a:p>
            <a:pPr algn="just">
              <a:buFont typeface="Wingdings" pitchFamily="2" charset="2"/>
              <a:buChar char="Ø"/>
            </a:pPr>
            <a:endParaRPr lang="pt-BR" dirty="0"/>
          </a:p>
          <a:p>
            <a:pPr algn="just">
              <a:buFont typeface="Wingdings" pitchFamily="2" charset="2"/>
              <a:buChar char="Ø"/>
            </a:pPr>
            <a:endParaRPr lang="pt-BR" dirty="0"/>
          </a:p>
          <a:p>
            <a:pPr algn="just">
              <a:buFont typeface="Wingdings" pitchFamily="2" charset="2"/>
              <a:buChar char="Ø"/>
            </a:pPr>
            <a:endParaRPr lang="pt-BR" dirty="0"/>
          </a:p>
          <a:p>
            <a:pPr algn="just">
              <a:buFont typeface="Wingdings" pitchFamily="2" charset="2"/>
              <a:buChar char="Ø"/>
            </a:pPr>
            <a:endParaRPr lang="pt-BR" dirty="0"/>
          </a:p>
          <a:p>
            <a:pPr algn="just">
              <a:buFont typeface="Wingdings" pitchFamily="2" charset="2"/>
              <a:buChar char="Ø"/>
            </a:pPr>
            <a:endParaRPr lang="pt-BR" dirty="0"/>
          </a:p>
          <a:p>
            <a:pPr marL="0" indent="0" algn="just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38739550"/>
      </p:ext>
    </p:extLst>
  </p:cSld>
  <p:clrMapOvr>
    <a:masterClrMapping/>
  </p:clrMapOvr>
  <p:transition spd="slow">
    <p:push dir="u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1560" y="476672"/>
            <a:ext cx="8229600" cy="1143000"/>
          </a:xfrm>
        </p:spPr>
        <p:txBody>
          <a:bodyPr/>
          <a:lstStyle/>
          <a:p>
            <a:pPr algn="ctr"/>
            <a:r>
              <a:rPr lang="pt-BR" b="1" dirty="0">
                <a:latin typeface="Century Schoolbook" panose="02040604050505020304" pitchFamily="18" charset="0"/>
              </a:rPr>
              <a:t>AÇÕES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700808"/>
            <a:ext cx="8064896" cy="4392488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pt-BR" b="1" dirty="0"/>
              <a:t>Secretaria de Obras Serviços Públicos e Trânsito</a:t>
            </a:r>
            <a:endParaRPr lang="pt-BR" sz="1200" b="1" dirty="0"/>
          </a:p>
          <a:p>
            <a:pPr algn="just">
              <a:buFont typeface="Wingdings" pitchFamily="2" charset="2"/>
              <a:buChar char="Ø"/>
            </a:pPr>
            <a:r>
              <a:rPr lang="pt-BR" dirty="0"/>
              <a:t>Manutenção das atividades da Secretaria;</a:t>
            </a:r>
          </a:p>
          <a:p>
            <a:pPr algn="just">
              <a:buFont typeface="Wingdings" pitchFamily="2" charset="2"/>
              <a:buChar char="Ø"/>
            </a:pPr>
            <a:r>
              <a:rPr lang="pt-BR" dirty="0"/>
              <a:t>Aquisição de um veículo; </a:t>
            </a:r>
          </a:p>
          <a:p>
            <a:pPr algn="just">
              <a:buFont typeface="Wingdings" pitchFamily="2" charset="2"/>
              <a:buChar char="Ø"/>
            </a:pPr>
            <a:r>
              <a:rPr lang="pt-BR" dirty="0"/>
              <a:t>Aquisição de máquinas; </a:t>
            </a:r>
          </a:p>
          <a:p>
            <a:pPr algn="just">
              <a:buFont typeface="Wingdings" pitchFamily="2" charset="2"/>
              <a:buChar char="Ø"/>
            </a:pPr>
            <a:r>
              <a:rPr lang="pt-BR" dirty="0"/>
              <a:t>Aquisição de área de terra para o Parque Industrial;</a:t>
            </a:r>
          </a:p>
          <a:p>
            <a:pPr algn="just">
              <a:buFont typeface="Wingdings" pitchFamily="2" charset="2"/>
              <a:buChar char="Ø"/>
            </a:pPr>
            <a:r>
              <a:rPr lang="pt-BR" dirty="0"/>
              <a:t>Aquisição de área de terra par ao Programa de Habitação Popular;</a:t>
            </a:r>
          </a:p>
          <a:p>
            <a:pPr algn="just">
              <a:buFont typeface="Wingdings" pitchFamily="2" charset="2"/>
              <a:buChar char="Ø"/>
            </a:pPr>
            <a:r>
              <a:rPr lang="pt-BR" dirty="0"/>
              <a:t>Construção de Praças Públicas;</a:t>
            </a:r>
          </a:p>
          <a:p>
            <a:pPr algn="just">
              <a:buFont typeface="Wingdings" pitchFamily="2" charset="2"/>
              <a:buChar char="Ø"/>
            </a:pPr>
            <a:r>
              <a:rPr lang="pt-BR" dirty="0"/>
              <a:t>Implantação de Vídeo Monitoramento;</a:t>
            </a:r>
          </a:p>
          <a:p>
            <a:pPr algn="just">
              <a:buFont typeface="Wingdings" pitchFamily="2" charset="2"/>
              <a:buChar char="Ø"/>
            </a:pPr>
            <a:r>
              <a:rPr lang="pt-BR" dirty="0"/>
              <a:t>Implantar Sistema de Saneamento;</a:t>
            </a:r>
          </a:p>
          <a:p>
            <a:pPr algn="just">
              <a:buFont typeface="Wingdings" pitchFamily="2" charset="2"/>
              <a:buChar char="Ø"/>
            </a:pPr>
            <a:r>
              <a:rPr lang="pt-BR" dirty="0"/>
              <a:t>Conclusão do Ginásio de Esportes do Parque de Eventos;</a:t>
            </a:r>
          </a:p>
          <a:p>
            <a:pPr marL="0" indent="0" algn="just">
              <a:buNone/>
            </a:pPr>
            <a:endParaRPr lang="pt-BR" dirty="0"/>
          </a:p>
          <a:p>
            <a:pPr algn="just">
              <a:buFont typeface="Wingdings" pitchFamily="2" charset="2"/>
              <a:buChar char="Ø"/>
            </a:pPr>
            <a:endParaRPr lang="pt-BR" dirty="0"/>
          </a:p>
          <a:p>
            <a:pPr algn="just">
              <a:buFont typeface="Wingdings" pitchFamily="2" charset="2"/>
              <a:buChar char="Ø"/>
            </a:pPr>
            <a:endParaRPr lang="pt-BR" dirty="0"/>
          </a:p>
          <a:p>
            <a:pPr algn="just">
              <a:buFont typeface="Wingdings" pitchFamily="2" charset="2"/>
              <a:buChar char="Ø"/>
            </a:pPr>
            <a:endParaRPr lang="pt-BR" dirty="0"/>
          </a:p>
          <a:p>
            <a:pPr algn="just">
              <a:buFont typeface="Wingdings" pitchFamily="2" charset="2"/>
              <a:buChar char="Ø"/>
            </a:pPr>
            <a:endParaRPr lang="pt-BR" dirty="0"/>
          </a:p>
          <a:p>
            <a:pPr algn="just">
              <a:buFont typeface="Wingdings" pitchFamily="2" charset="2"/>
              <a:buChar char="Ø"/>
            </a:pPr>
            <a:endParaRPr lang="pt-BR" dirty="0"/>
          </a:p>
          <a:p>
            <a:pPr marL="0" indent="0" algn="just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49459515"/>
      </p:ext>
    </p:extLst>
  </p:cSld>
  <p:clrMapOvr>
    <a:masterClrMapping/>
  </p:clrMapOvr>
  <p:transition spd="slow">
    <p:push dir="u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1560" y="476672"/>
            <a:ext cx="8229600" cy="1143000"/>
          </a:xfrm>
        </p:spPr>
        <p:txBody>
          <a:bodyPr/>
          <a:lstStyle/>
          <a:p>
            <a:pPr algn="ctr"/>
            <a:r>
              <a:rPr lang="pt-BR" b="1" dirty="0">
                <a:latin typeface="Century Schoolbook" panose="02040604050505020304" pitchFamily="18" charset="0"/>
              </a:rPr>
              <a:t>AÇÕES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93912" y="1619672"/>
            <a:ext cx="8064896" cy="439248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BR" b="1" dirty="0"/>
              <a:t>Secretaria de Obras Serviços Públicos e Trânsito</a:t>
            </a:r>
            <a:endParaRPr lang="pt-BR" dirty="0"/>
          </a:p>
          <a:p>
            <a:pPr algn="just">
              <a:buFont typeface="Wingdings" pitchFamily="2" charset="2"/>
              <a:buChar char="Ø"/>
            </a:pPr>
            <a:r>
              <a:rPr lang="pt-BR" dirty="0"/>
              <a:t>Construção de Passeios Públicos; </a:t>
            </a:r>
          </a:p>
          <a:p>
            <a:pPr algn="just">
              <a:buFont typeface="Wingdings" pitchFamily="2" charset="2"/>
              <a:buChar char="Ø"/>
            </a:pPr>
            <a:r>
              <a:rPr lang="pt-BR" dirty="0"/>
              <a:t>Pavimentação de Vias Públicas;</a:t>
            </a:r>
          </a:p>
          <a:p>
            <a:pPr algn="just">
              <a:buFont typeface="Wingdings" pitchFamily="2" charset="2"/>
              <a:buChar char="Ø"/>
            </a:pPr>
            <a:r>
              <a:rPr lang="pt-BR" dirty="0"/>
              <a:t>Infraestrutura de Acessibilidade Urbana;</a:t>
            </a:r>
          </a:p>
          <a:p>
            <a:pPr algn="just">
              <a:buFont typeface="Wingdings" pitchFamily="2" charset="2"/>
              <a:buChar char="Ø"/>
            </a:pPr>
            <a:r>
              <a:rPr lang="pt-BR" dirty="0"/>
              <a:t>Sistema de coleta seletiva de lixo;</a:t>
            </a:r>
          </a:p>
          <a:p>
            <a:pPr algn="just">
              <a:buFont typeface="Wingdings" pitchFamily="2" charset="2"/>
              <a:buChar char="Ø"/>
            </a:pPr>
            <a:r>
              <a:rPr lang="pt-BR" dirty="0"/>
              <a:t>Infraestrutura em Prédios Públicos;</a:t>
            </a:r>
          </a:p>
          <a:p>
            <a:pPr algn="just">
              <a:buFont typeface="Wingdings" pitchFamily="2" charset="2"/>
              <a:buChar char="Ø"/>
            </a:pPr>
            <a:r>
              <a:rPr lang="pt-BR" dirty="0"/>
              <a:t>Implantação de Sistema de Videomonitoramento;</a:t>
            </a:r>
          </a:p>
          <a:p>
            <a:pPr algn="just">
              <a:buFont typeface="Wingdings" pitchFamily="2" charset="2"/>
              <a:buChar char="Ø"/>
            </a:pPr>
            <a:r>
              <a:rPr lang="pt-BR" dirty="0"/>
              <a:t>Infraestrutura do Parque Municipal de Eventos.</a:t>
            </a:r>
          </a:p>
          <a:p>
            <a:pPr algn="just">
              <a:buFont typeface="Wingdings" pitchFamily="2" charset="2"/>
              <a:buChar char="Ø"/>
            </a:pPr>
            <a:endParaRPr lang="pt-BR" dirty="0"/>
          </a:p>
          <a:p>
            <a:pPr algn="just">
              <a:buFont typeface="Wingdings" pitchFamily="2" charset="2"/>
              <a:buChar char="Ø"/>
            </a:pPr>
            <a:endParaRPr lang="pt-BR" dirty="0"/>
          </a:p>
          <a:p>
            <a:pPr algn="just">
              <a:buFont typeface="Wingdings" pitchFamily="2" charset="2"/>
              <a:buChar char="Ø"/>
            </a:pPr>
            <a:endParaRPr lang="pt-BR" dirty="0"/>
          </a:p>
          <a:p>
            <a:pPr algn="just">
              <a:buFont typeface="Wingdings" pitchFamily="2" charset="2"/>
              <a:buChar char="Ø"/>
            </a:pPr>
            <a:endParaRPr lang="pt-BR" dirty="0"/>
          </a:p>
          <a:p>
            <a:pPr algn="just">
              <a:buFont typeface="Wingdings" pitchFamily="2" charset="2"/>
              <a:buChar char="Ø"/>
            </a:pPr>
            <a:endParaRPr lang="pt-BR" dirty="0"/>
          </a:p>
          <a:p>
            <a:pPr marL="0" indent="0" algn="just">
              <a:buNone/>
            </a:pPr>
            <a:endParaRPr lang="pt-BR" dirty="0"/>
          </a:p>
          <a:p>
            <a:pPr algn="just">
              <a:buFont typeface="Wingdings" pitchFamily="2" charset="2"/>
              <a:buChar char="Ø"/>
            </a:pPr>
            <a:endParaRPr lang="pt-BR" dirty="0"/>
          </a:p>
          <a:p>
            <a:pPr algn="just">
              <a:buFont typeface="Wingdings" pitchFamily="2" charset="2"/>
              <a:buChar char="Ø"/>
            </a:pPr>
            <a:endParaRPr lang="pt-BR" dirty="0"/>
          </a:p>
          <a:p>
            <a:pPr algn="just">
              <a:buFont typeface="Wingdings" pitchFamily="2" charset="2"/>
              <a:buChar char="Ø"/>
            </a:pPr>
            <a:endParaRPr lang="pt-BR" dirty="0"/>
          </a:p>
          <a:p>
            <a:pPr algn="just">
              <a:buFont typeface="Wingdings" pitchFamily="2" charset="2"/>
              <a:buChar char="Ø"/>
            </a:pPr>
            <a:endParaRPr lang="pt-BR" dirty="0"/>
          </a:p>
          <a:p>
            <a:pPr algn="just">
              <a:buFont typeface="Wingdings" pitchFamily="2" charset="2"/>
              <a:buChar char="Ø"/>
            </a:pPr>
            <a:endParaRPr lang="pt-BR" dirty="0"/>
          </a:p>
          <a:p>
            <a:pPr marL="0" indent="0" algn="just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82122116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B6CF52-774F-4A3F-9742-30DFC439E8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 que é o Plano Plurianual?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479A3A3A-EC2E-4C70-B58F-BEF553AA54F5}"/>
              </a:ext>
            </a:extLst>
          </p:cNvPr>
          <p:cNvSpPr/>
          <p:nvPr/>
        </p:nvSpPr>
        <p:spPr>
          <a:xfrm>
            <a:off x="685800" y="2136339"/>
            <a:ext cx="741459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800" dirty="0">
                <a:solidFill>
                  <a:srgbClr val="000000"/>
                </a:solidFill>
                <a:latin typeface="Century Schoolbook" panose="02040604050505020304" pitchFamily="18" charset="0"/>
              </a:rPr>
              <a:t>O Plano Plurianual (PPA) é documento em que se define as prioridades do Governo para o período de 4 anos, podendo ser revisado anualmente através da LDO e da LOA.</a:t>
            </a:r>
            <a:endParaRPr lang="pt-BR" sz="2800" dirty="0"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4370328"/>
      </p:ext>
    </p:extLst>
  </p:cSld>
  <p:clrMapOvr>
    <a:masterClrMapping/>
  </p:clrMapOvr>
  <p:transition spd="slow">
    <p:push dir="u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1560" y="476672"/>
            <a:ext cx="8229600" cy="1143000"/>
          </a:xfrm>
        </p:spPr>
        <p:txBody>
          <a:bodyPr/>
          <a:lstStyle/>
          <a:p>
            <a:pPr algn="ctr"/>
            <a:r>
              <a:rPr lang="pt-BR" b="1" dirty="0">
                <a:latin typeface="Century Schoolbook" panose="02040604050505020304" pitchFamily="18" charset="0"/>
              </a:rPr>
              <a:t>AÇÕES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02840" y="1412776"/>
            <a:ext cx="8301608" cy="5328592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pt-BR" b="1" dirty="0"/>
              <a:t>Secretaria da Saúde</a:t>
            </a:r>
            <a:endParaRPr lang="pt-BR" sz="1200" b="1" dirty="0"/>
          </a:p>
          <a:p>
            <a:pPr algn="just">
              <a:buFont typeface="Wingdings" pitchFamily="2" charset="2"/>
              <a:buChar char="Ø"/>
            </a:pPr>
            <a:r>
              <a:rPr lang="pt-BR" dirty="0"/>
              <a:t>Manutenção das atividades da Secretaria;</a:t>
            </a:r>
          </a:p>
          <a:p>
            <a:pPr algn="just">
              <a:buFont typeface="Wingdings" pitchFamily="2" charset="2"/>
              <a:buChar char="Ø"/>
            </a:pPr>
            <a:r>
              <a:rPr lang="pt-BR" dirty="0"/>
              <a:t>Aquisição de Veículo para  transporte de Pacientes da Saúde ;</a:t>
            </a:r>
          </a:p>
          <a:p>
            <a:pPr algn="just">
              <a:buFont typeface="Wingdings" pitchFamily="2" charset="2"/>
              <a:buChar char="Ø"/>
            </a:pPr>
            <a:r>
              <a:rPr lang="pt-BR" dirty="0"/>
              <a:t>Aquisição de Equipamentos de Atenção Básica Média e Alta Complexidade;</a:t>
            </a:r>
          </a:p>
          <a:p>
            <a:pPr algn="just">
              <a:buFont typeface="Wingdings" pitchFamily="2" charset="2"/>
              <a:buChar char="Ø"/>
            </a:pPr>
            <a:r>
              <a:rPr lang="pt-BR" dirty="0"/>
              <a:t>Construção de Abrigos para Pacientes e Veículos junto a Unidade da Sede.</a:t>
            </a:r>
          </a:p>
          <a:p>
            <a:pPr algn="just">
              <a:buFont typeface="Wingdings" pitchFamily="2" charset="2"/>
              <a:buChar char="Ø"/>
            </a:pPr>
            <a:r>
              <a:rPr lang="pt-BR" dirty="0"/>
              <a:t>Reforma nas Unidades Básicas de Saúde.</a:t>
            </a:r>
          </a:p>
          <a:p>
            <a:pPr algn="just">
              <a:buFont typeface="Wingdings" pitchFamily="2" charset="2"/>
              <a:buChar char="Ø"/>
            </a:pPr>
            <a:r>
              <a:rPr lang="pt-BR" dirty="0"/>
              <a:t>Aquisição de serviços de média e alta complexidade através do Consórcio Intermunicipal do Vale do Jacuí;</a:t>
            </a:r>
          </a:p>
          <a:p>
            <a:pPr algn="just">
              <a:buFont typeface="Wingdings" pitchFamily="2" charset="2"/>
              <a:buChar char="Ø"/>
            </a:pPr>
            <a:r>
              <a:rPr lang="pt-BR" dirty="0"/>
              <a:t>Aquisição de serviços de média e alta complexidade através de Contrato Hospitalar</a:t>
            </a:r>
          </a:p>
          <a:p>
            <a:pPr algn="just">
              <a:buFont typeface="Wingdings" pitchFamily="2" charset="2"/>
              <a:buChar char="Ø"/>
            </a:pPr>
            <a:r>
              <a:rPr lang="pt-BR" dirty="0"/>
              <a:t>Aquisição e distribuição de medicamentos;</a:t>
            </a:r>
          </a:p>
          <a:p>
            <a:pPr algn="just">
              <a:buFont typeface="Wingdings" pitchFamily="2" charset="2"/>
              <a:buChar char="Ø"/>
            </a:pPr>
            <a:r>
              <a:rPr lang="pt-BR" dirty="0"/>
              <a:t>Atendimento </a:t>
            </a:r>
            <a:r>
              <a:rPr lang="pt-BR" dirty="0" err="1"/>
              <a:t>Pré</a:t>
            </a:r>
            <a:r>
              <a:rPr lang="pt-BR" dirty="0"/>
              <a:t> Hospitalar através do SAMU 192;</a:t>
            </a:r>
          </a:p>
          <a:p>
            <a:pPr algn="just">
              <a:buFont typeface="Wingdings" pitchFamily="2" charset="2"/>
              <a:buChar char="Ø"/>
            </a:pPr>
            <a:r>
              <a:rPr lang="pt-BR" dirty="0"/>
              <a:t>Ações de combate a COVID-19;</a:t>
            </a:r>
          </a:p>
          <a:p>
            <a:pPr algn="just">
              <a:buFont typeface="Wingdings" pitchFamily="2" charset="2"/>
              <a:buChar char="Ø"/>
            </a:pPr>
            <a:endParaRPr lang="pt-BR" dirty="0"/>
          </a:p>
          <a:p>
            <a:pPr algn="just">
              <a:buFont typeface="Wingdings" pitchFamily="2" charset="2"/>
              <a:buChar char="Ø"/>
            </a:pPr>
            <a:endParaRPr lang="pt-BR" dirty="0"/>
          </a:p>
          <a:p>
            <a:pPr algn="just">
              <a:buFont typeface="Wingdings" pitchFamily="2" charset="2"/>
              <a:buChar char="Ø"/>
            </a:pPr>
            <a:endParaRPr lang="pt-BR" dirty="0"/>
          </a:p>
          <a:p>
            <a:pPr algn="just">
              <a:buFont typeface="Wingdings" pitchFamily="2" charset="2"/>
              <a:buChar char="Ø"/>
            </a:pPr>
            <a:endParaRPr lang="pt-BR" dirty="0"/>
          </a:p>
          <a:p>
            <a:pPr algn="just">
              <a:buFont typeface="Wingdings" pitchFamily="2" charset="2"/>
              <a:buChar char="Ø"/>
            </a:pPr>
            <a:endParaRPr lang="pt-BR" dirty="0"/>
          </a:p>
          <a:p>
            <a:pPr algn="just">
              <a:buFont typeface="Wingdings" pitchFamily="2" charset="2"/>
              <a:buChar char="Ø"/>
            </a:pPr>
            <a:endParaRPr lang="pt-BR" dirty="0"/>
          </a:p>
          <a:p>
            <a:pPr algn="just">
              <a:buFont typeface="Wingdings" pitchFamily="2" charset="2"/>
              <a:buChar char="Ø"/>
            </a:pPr>
            <a:endParaRPr lang="pt-BR" dirty="0"/>
          </a:p>
          <a:p>
            <a:pPr algn="just">
              <a:buFont typeface="Wingdings" pitchFamily="2" charset="2"/>
              <a:buChar char="Ø"/>
            </a:pPr>
            <a:endParaRPr lang="pt-BR" dirty="0"/>
          </a:p>
          <a:p>
            <a:pPr algn="just">
              <a:buFont typeface="Wingdings" pitchFamily="2" charset="2"/>
              <a:buChar char="Ø"/>
            </a:pPr>
            <a:endParaRPr lang="pt-BR" dirty="0"/>
          </a:p>
          <a:p>
            <a:pPr marL="0" indent="0" algn="just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21759501"/>
      </p:ext>
    </p:extLst>
  </p:cSld>
  <p:clrMapOvr>
    <a:masterClrMapping/>
  </p:clrMapOvr>
  <p:transition spd="slow">
    <p:push dir="u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1196752"/>
            <a:ext cx="8245424" cy="485740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t-BR" sz="7000" dirty="0">
                <a:latin typeface="Century Schoolbook" panose="02040604050505020304" pitchFamily="18" charset="0"/>
              </a:rPr>
              <a:t>Obrigado pela atenção e participação de todos!</a:t>
            </a:r>
          </a:p>
        </p:txBody>
      </p:sp>
    </p:spTree>
    <p:extLst>
      <p:ext uri="{BB962C8B-B14F-4D97-AF65-F5344CB8AC3E}">
        <p14:creationId xmlns:p14="http://schemas.microsoft.com/office/powerpoint/2010/main" val="2942452840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81CF9D-1566-419F-B451-62D6ABFDF2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Vigência do PPA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5635CA1-4D26-4501-B993-535F1C03B1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3600" dirty="0"/>
              <a:t>Tem vigência do segundo ano de um mandato governamental até o final do primeiro ano do mandato seguinte.</a:t>
            </a:r>
          </a:p>
        </p:txBody>
      </p:sp>
    </p:spTree>
    <p:extLst>
      <p:ext uri="{BB962C8B-B14F-4D97-AF65-F5344CB8AC3E}">
        <p14:creationId xmlns:p14="http://schemas.microsoft.com/office/powerpoint/2010/main" val="3879521097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5BE550-3DAF-4A43-921C-083FFE309E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O que deve constar no </a:t>
            </a:r>
            <a:r>
              <a:rPr lang="pt-BR" dirty="0" err="1"/>
              <a:t>ppa</a:t>
            </a:r>
            <a:r>
              <a:rPr lang="pt-BR" dirty="0"/>
              <a:t>?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046CD65-BA0E-4633-93CA-3C486994F3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Objetivos;</a:t>
            </a:r>
          </a:p>
          <a:p>
            <a:pPr algn="just"/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Metas;</a:t>
            </a:r>
          </a:p>
          <a:p>
            <a:pPr algn="just"/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 Órgão do Governo responsável pela execução do projeto;</a:t>
            </a:r>
          </a:p>
          <a:p>
            <a:pPr algn="just"/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Valores;</a:t>
            </a:r>
          </a:p>
          <a:p>
            <a:pPr algn="just"/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Fontes de Financiamento.</a:t>
            </a:r>
            <a:endParaRPr lang="pt-BR" sz="22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539801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4E6E96D8-DA6A-4060-BE51-04181976E54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32656"/>
            <a:ext cx="7488832" cy="5832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04582889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107504" y="2313062"/>
            <a:ext cx="1480824" cy="5295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/>
              <a:t>Executivo</a:t>
            </a:r>
          </a:p>
        </p:txBody>
      </p:sp>
      <p:sp>
        <p:nvSpPr>
          <p:cNvPr id="6" name="Retângulo 5"/>
          <p:cNvSpPr/>
          <p:nvPr/>
        </p:nvSpPr>
        <p:spPr>
          <a:xfrm>
            <a:off x="107504" y="3245490"/>
            <a:ext cx="151573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/>
              <a:t>Legislativo</a:t>
            </a:r>
          </a:p>
        </p:txBody>
      </p:sp>
      <p:cxnSp>
        <p:nvCxnSpPr>
          <p:cNvPr id="8" name="Conector angulado 7"/>
          <p:cNvCxnSpPr/>
          <p:nvPr/>
        </p:nvCxnSpPr>
        <p:spPr>
          <a:xfrm>
            <a:off x="1671580" y="2686249"/>
            <a:ext cx="914313" cy="328431"/>
          </a:xfrm>
          <a:prstGeom prst="bentConnector3">
            <a:avLst/>
          </a:prstGeom>
          <a:ln w="12700">
            <a:solidFill>
              <a:schemeClr val="bg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aixaDeTexto 8"/>
          <p:cNvSpPr txBox="1"/>
          <p:nvPr/>
        </p:nvSpPr>
        <p:spPr>
          <a:xfrm>
            <a:off x="1607898" y="2372941"/>
            <a:ext cx="13681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/>
              <a:t>Iniciativa</a:t>
            </a:r>
            <a:endParaRPr lang="pt-BR" dirty="0"/>
          </a:p>
        </p:txBody>
      </p:sp>
      <p:cxnSp>
        <p:nvCxnSpPr>
          <p:cNvPr id="11" name="Conector angulado 10"/>
          <p:cNvCxnSpPr/>
          <p:nvPr/>
        </p:nvCxnSpPr>
        <p:spPr>
          <a:xfrm>
            <a:off x="1680571" y="3492597"/>
            <a:ext cx="944430" cy="170500"/>
          </a:xfrm>
          <a:prstGeom prst="bentConnector3">
            <a:avLst/>
          </a:prstGeom>
          <a:ln w="12700">
            <a:solidFill>
              <a:schemeClr val="bg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ixaDeTexto 11"/>
          <p:cNvSpPr txBox="1"/>
          <p:nvPr/>
        </p:nvSpPr>
        <p:spPr>
          <a:xfrm>
            <a:off x="1611702" y="3176960"/>
            <a:ext cx="10565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/>
              <a:t>Aprova</a:t>
            </a:r>
            <a:endParaRPr lang="pt-BR" dirty="0"/>
          </a:p>
        </p:txBody>
      </p:sp>
      <p:sp>
        <p:nvSpPr>
          <p:cNvPr id="14" name="Retângulo de cantos arredondados 13"/>
          <p:cNvSpPr/>
          <p:nvPr/>
        </p:nvSpPr>
        <p:spPr>
          <a:xfrm>
            <a:off x="2771801" y="2842645"/>
            <a:ext cx="1908385" cy="98753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  <a:p>
            <a:pPr algn="ctr"/>
            <a:r>
              <a:rPr lang="pt-BR" b="1" dirty="0"/>
              <a:t>Sistema Orçamentário</a:t>
            </a:r>
          </a:p>
          <a:p>
            <a:pPr algn="ctr"/>
            <a:endParaRPr lang="pt-BR" dirty="0"/>
          </a:p>
        </p:txBody>
      </p:sp>
      <p:sp>
        <p:nvSpPr>
          <p:cNvPr id="18" name="Retângulo de cantos arredondados 17"/>
          <p:cNvSpPr/>
          <p:nvPr/>
        </p:nvSpPr>
        <p:spPr>
          <a:xfrm>
            <a:off x="5364088" y="1504008"/>
            <a:ext cx="792088" cy="5928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/>
              <a:t>PPA</a:t>
            </a:r>
          </a:p>
        </p:txBody>
      </p:sp>
      <p:sp>
        <p:nvSpPr>
          <p:cNvPr id="19" name="CaixaDeTexto 18"/>
          <p:cNvSpPr txBox="1"/>
          <p:nvPr/>
        </p:nvSpPr>
        <p:spPr>
          <a:xfrm>
            <a:off x="6595958" y="1064890"/>
            <a:ext cx="241176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Diretrizes</a:t>
            </a:r>
          </a:p>
          <a:p>
            <a:r>
              <a:rPr lang="pt-BR" dirty="0"/>
              <a:t>Objetivos</a:t>
            </a:r>
          </a:p>
          <a:p>
            <a:r>
              <a:rPr lang="pt-BR" dirty="0"/>
              <a:t>Metas</a:t>
            </a:r>
          </a:p>
          <a:p>
            <a:r>
              <a:rPr lang="pt-BR" dirty="0"/>
              <a:t>Despesas Capital</a:t>
            </a:r>
          </a:p>
          <a:p>
            <a:r>
              <a:rPr lang="pt-BR" dirty="0"/>
              <a:t>4 Anos</a:t>
            </a:r>
          </a:p>
        </p:txBody>
      </p:sp>
      <p:sp>
        <p:nvSpPr>
          <p:cNvPr id="20" name="Chave esquerda 19"/>
          <p:cNvSpPr/>
          <p:nvPr/>
        </p:nvSpPr>
        <p:spPr>
          <a:xfrm>
            <a:off x="6300192" y="980728"/>
            <a:ext cx="576064" cy="1647627"/>
          </a:xfrm>
          <a:prstGeom prst="lef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22" name="Conector de seta reta 21"/>
          <p:cNvCxnSpPr/>
          <p:nvPr/>
        </p:nvCxnSpPr>
        <p:spPr>
          <a:xfrm flipV="1">
            <a:off x="4370958" y="1965324"/>
            <a:ext cx="792087" cy="54433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tângulo de cantos arredondados 22"/>
          <p:cNvSpPr/>
          <p:nvPr/>
        </p:nvSpPr>
        <p:spPr>
          <a:xfrm>
            <a:off x="5366467" y="3615628"/>
            <a:ext cx="805408" cy="5591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/>
              <a:t>LDO</a:t>
            </a:r>
          </a:p>
        </p:txBody>
      </p:sp>
      <p:cxnSp>
        <p:nvCxnSpPr>
          <p:cNvPr id="26" name="Conector de seta reta 25"/>
          <p:cNvCxnSpPr/>
          <p:nvPr/>
        </p:nvCxnSpPr>
        <p:spPr>
          <a:xfrm>
            <a:off x="4660418" y="3468324"/>
            <a:ext cx="576063" cy="28122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CaixaDeTexto 28"/>
          <p:cNvSpPr txBox="1"/>
          <p:nvPr/>
        </p:nvSpPr>
        <p:spPr>
          <a:xfrm>
            <a:off x="6588224" y="3067860"/>
            <a:ext cx="230425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Metas</a:t>
            </a:r>
          </a:p>
          <a:p>
            <a:r>
              <a:rPr lang="pt-BR" dirty="0"/>
              <a:t>Despesas Capital</a:t>
            </a:r>
          </a:p>
          <a:p>
            <a:r>
              <a:rPr lang="pt-BR" dirty="0"/>
              <a:t>Prioridades</a:t>
            </a:r>
          </a:p>
          <a:p>
            <a:r>
              <a:rPr lang="pt-BR" dirty="0"/>
              <a:t>Orienta LOA</a:t>
            </a:r>
          </a:p>
          <a:p>
            <a:r>
              <a:rPr lang="pt-BR" dirty="0"/>
              <a:t>1 Ano</a:t>
            </a:r>
          </a:p>
          <a:p>
            <a:r>
              <a:rPr lang="pt-BR" dirty="0"/>
              <a:t>Anexos </a:t>
            </a:r>
          </a:p>
        </p:txBody>
      </p:sp>
      <p:sp>
        <p:nvSpPr>
          <p:cNvPr id="30" name="Chave esquerda 29"/>
          <p:cNvSpPr/>
          <p:nvPr/>
        </p:nvSpPr>
        <p:spPr>
          <a:xfrm>
            <a:off x="6300192" y="3067861"/>
            <a:ext cx="493418" cy="1700976"/>
          </a:xfrm>
          <a:prstGeom prst="lef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2" name="Chave esquerda 31"/>
          <p:cNvSpPr/>
          <p:nvPr/>
        </p:nvSpPr>
        <p:spPr>
          <a:xfrm>
            <a:off x="7580878" y="4337950"/>
            <a:ext cx="591522" cy="861774"/>
          </a:xfrm>
          <a:prstGeom prst="leftBrace">
            <a:avLst/>
          </a:prstGeom>
          <a:ln w="1905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3" name="CaixaDeTexto 32"/>
          <p:cNvSpPr txBox="1"/>
          <p:nvPr/>
        </p:nvSpPr>
        <p:spPr>
          <a:xfrm>
            <a:off x="7884368" y="4337950"/>
            <a:ext cx="144016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/>
              <a:t>Metas e Riscos Fiscais</a:t>
            </a:r>
          </a:p>
        </p:txBody>
      </p:sp>
      <p:sp>
        <p:nvSpPr>
          <p:cNvPr id="34" name="Retângulo de cantos arredondados 33"/>
          <p:cNvSpPr/>
          <p:nvPr/>
        </p:nvSpPr>
        <p:spPr>
          <a:xfrm>
            <a:off x="4227330" y="5519840"/>
            <a:ext cx="977369" cy="55103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/>
              <a:t>LOA</a:t>
            </a:r>
          </a:p>
        </p:txBody>
      </p:sp>
      <p:cxnSp>
        <p:nvCxnSpPr>
          <p:cNvPr id="36" name="Conector de seta reta 35"/>
          <p:cNvCxnSpPr/>
          <p:nvPr/>
        </p:nvCxnSpPr>
        <p:spPr>
          <a:xfrm>
            <a:off x="4139952" y="4345714"/>
            <a:ext cx="432048" cy="850488"/>
          </a:xfrm>
          <a:prstGeom prst="straightConnector1">
            <a:avLst/>
          </a:prstGeom>
          <a:ln w="38100">
            <a:solidFill>
              <a:schemeClr val="bg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CaixaDeTexto 38"/>
          <p:cNvSpPr txBox="1"/>
          <p:nvPr/>
        </p:nvSpPr>
        <p:spPr>
          <a:xfrm>
            <a:off x="5611985" y="5301538"/>
            <a:ext cx="240322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Receita prevista</a:t>
            </a:r>
          </a:p>
          <a:p>
            <a:r>
              <a:rPr lang="pt-BR" dirty="0"/>
              <a:t>Despesa fixada</a:t>
            </a:r>
          </a:p>
          <a:p>
            <a:r>
              <a:rPr lang="pt-BR" dirty="0"/>
              <a:t>Orçamento</a:t>
            </a:r>
          </a:p>
          <a:p>
            <a:r>
              <a:rPr lang="pt-BR" dirty="0"/>
              <a:t>1 Ano</a:t>
            </a:r>
          </a:p>
        </p:txBody>
      </p:sp>
      <p:sp>
        <p:nvSpPr>
          <p:cNvPr id="41" name="Chave esquerda 40"/>
          <p:cNvSpPr/>
          <p:nvPr/>
        </p:nvSpPr>
        <p:spPr>
          <a:xfrm>
            <a:off x="5364088" y="5194463"/>
            <a:ext cx="491039" cy="1414480"/>
          </a:xfrm>
          <a:prstGeom prst="lef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48" name="Conector de seta reta 47"/>
          <p:cNvCxnSpPr/>
          <p:nvPr/>
        </p:nvCxnSpPr>
        <p:spPr>
          <a:xfrm>
            <a:off x="5760132" y="2313062"/>
            <a:ext cx="1" cy="93242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ctor de seta reta 49"/>
          <p:cNvCxnSpPr/>
          <p:nvPr/>
        </p:nvCxnSpPr>
        <p:spPr>
          <a:xfrm flipH="1">
            <a:off x="5076056" y="4345714"/>
            <a:ext cx="533551" cy="85671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1956280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7772400" cy="1470025"/>
          </a:xfrm>
        </p:spPr>
        <p:txBody>
          <a:bodyPr/>
          <a:lstStyle/>
          <a:p>
            <a:pPr algn="ctr"/>
            <a:r>
              <a:rPr lang="pt-BR" b="1" dirty="0">
                <a:latin typeface="Century Schoolbook" panose="02040604050505020304" pitchFamily="18" charset="0"/>
              </a:rPr>
              <a:t>PROGRAMAS 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0" y="1196752"/>
            <a:ext cx="9144000" cy="5400600"/>
          </a:xfrm>
        </p:spPr>
        <p:txBody>
          <a:bodyPr>
            <a:normAutofit fontScale="85000" lnSpcReduction="20000"/>
          </a:bodyPr>
          <a:lstStyle/>
          <a:p>
            <a:pPr marL="457200" indent="-457200" algn="l">
              <a:lnSpc>
                <a:spcPct val="17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pt-BR" sz="2600" dirty="0">
                <a:latin typeface="Arial" pitchFamily="34" charset="0"/>
                <a:cs typeface="Arial" pitchFamily="34" charset="0"/>
              </a:rPr>
              <a:t>Câmara Cidadã;</a:t>
            </a:r>
          </a:p>
          <a:p>
            <a:pPr marL="457200" indent="-457200" algn="l">
              <a:lnSpc>
                <a:spcPct val="17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pt-BR" sz="2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Edificações Públicas;</a:t>
            </a:r>
          </a:p>
          <a:p>
            <a:pPr marL="457200" indent="-457200" algn="l">
              <a:lnSpc>
                <a:spcPct val="17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pt-BR" sz="2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Administração Governamental;</a:t>
            </a:r>
          </a:p>
          <a:p>
            <a:pPr marL="457200" indent="-457200" algn="l">
              <a:lnSpc>
                <a:spcPct val="17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pt-BR" sz="2600" dirty="0">
                <a:latin typeface="Arial" pitchFamily="34" charset="0"/>
                <a:cs typeface="Arial" pitchFamily="34" charset="0"/>
              </a:rPr>
              <a:t>Segurança do Cidadão;</a:t>
            </a:r>
          </a:p>
          <a:p>
            <a:pPr marL="457200" indent="-457200" algn="l">
              <a:lnSpc>
                <a:spcPct val="17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pt-BR" sz="2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Serviço de Proteção a Criança e ao Adolescente;</a:t>
            </a:r>
          </a:p>
          <a:p>
            <a:pPr marL="457200" indent="-457200" algn="l">
              <a:lnSpc>
                <a:spcPct val="17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pt-BR" sz="2600" dirty="0">
                <a:latin typeface="Arial" pitchFamily="34" charset="0"/>
                <a:cs typeface="Arial" pitchFamily="34" charset="0"/>
              </a:rPr>
              <a:t>Assistência Social Comunitária</a:t>
            </a:r>
          </a:p>
          <a:p>
            <a:pPr marL="457200" indent="-457200" algn="l">
              <a:lnSpc>
                <a:spcPct val="17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pt-BR" sz="2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Educação </a:t>
            </a:r>
            <a:r>
              <a:rPr lang="pt-BR" sz="26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Pré</a:t>
            </a:r>
            <a:r>
              <a:rPr lang="pt-BR" sz="2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Escolar</a:t>
            </a:r>
          </a:p>
          <a:p>
            <a:pPr marL="457200" indent="-457200" algn="l">
              <a:lnSpc>
                <a:spcPct val="17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pt-BR" sz="2600" dirty="0">
                <a:latin typeface="Arial" pitchFamily="34" charset="0"/>
                <a:cs typeface="Arial" pitchFamily="34" charset="0"/>
              </a:rPr>
              <a:t>Ensino Regular</a:t>
            </a:r>
          </a:p>
          <a:p>
            <a:pPr marL="457200" indent="-457200" algn="l">
              <a:lnSpc>
                <a:spcPct val="17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pt-BR" sz="2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Práticas Desportivas, Recreativas, Lazer e Comunidade Escolar;</a:t>
            </a:r>
          </a:p>
          <a:p>
            <a:pPr marL="457200" indent="-457200" algn="l">
              <a:lnSpc>
                <a:spcPct val="17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pt-BR" sz="2600" dirty="0">
                <a:latin typeface="Arial" pitchFamily="34" charset="0"/>
                <a:cs typeface="Arial" pitchFamily="34" charset="0"/>
              </a:rPr>
              <a:t>Desenvolvimento Cultural</a:t>
            </a:r>
          </a:p>
          <a:p>
            <a:pPr marL="457200" indent="-457200" algn="l">
              <a:lnSpc>
                <a:spcPct val="17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pt-BR" sz="2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 algn="l">
              <a:lnSpc>
                <a:spcPct val="17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pt-BR" sz="2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 algn="l">
              <a:lnSpc>
                <a:spcPct val="17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pt-BR" dirty="0">
              <a:solidFill>
                <a:schemeClr val="tx1"/>
              </a:solidFill>
            </a:endParaRPr>
          </a:p>
          <a:p>
            <a:pPr marL="457200" indent="-457200" algn="l">
              <a:buFont typeface="Wingdings" pitchFamily="2" charset="2"/>
              <a:buChar char="Ø"/>
            </a:pPr>
            <a:endParaRPr lang="pt-BR" dirty="0">
              <a:solidFill>
                <a:schemeClr val="tx1"/>
              </a:solidFill>
            </a:endParaRPr>
          </a:p>
          <a:p>
            <a:pPr marL="457200" indent="-457200" algn="l">
              <a:buFont typeface="Wingdings" pitchFamily="2" charset="2"/>
              <a:buChar char="Ø"/>
            </a:pPr>
            <a:endParaRPr lang="pt-B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2834302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27584" y="188640"/>
            <a:ext cx="7772400" cy="1470025"/>
          </a:xfrm>
        </p:spPr>
        <p:txBody>
          <a:bodyPr/>
          <a:lstStyle/>
          <a:p>
            <a:pPr algn="ctr"/>
            <a:r>
              <a:rPr lang="pt-BR" b="1" dirty="0">
                <a:latin typeface="Century Schoolbook" panose="02040604050505020304" pitchFamily="18" charset="0"/>
              </a:rPr>
              <a:t>PROGRAMAS</a:t>
            </a:r>
            <a:endParaRPr lang="pt-BR" dirty="0">
              <a:latin typeface="Century Schoolbook" panose="02040604050505020304" pitchFamily="18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0" y="1556792"/>
            <a:ext cx="9036496" cy="4824536"/>
          </a:xfrm>
        </p:spPr>
        <p:txBody>
          <a:bodyPr>
            <a:normAutofit/>
          </a:bodyPr>
          <a:lstStyle/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pt-BR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Melhoramento  da Infraestrutura Urbana;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Abastecimento de Água;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pt-BR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Vias Urbanas;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Corretivos, Fertilizantes e Agrotóxicos;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pt-BR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Mecaniza</a:t>
            </a: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ção Agrícola;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pt-BR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Sementes e Mudas;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Cooperativismo e Associativismo;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pt-BR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Eletrificação Rural;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Divulgação de Roteiros Turísticos;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pt-BR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Desporto Comunitário;</a:t>
            </a:r>
          </a:p>
          <a:p>
            <a:pPr marL="457200" indent="-457200" algn="l">
              <a:buFont typeface="Wingdings" pitchFamily="2" charset="2"/>
              <a:buChar char="Ø"/>
            </a:pPr>
            <a:endParaRPr lang="pt-BR" sz="2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l">
              <a:buFont typeface="Wingdings" pitchFamily="2" charset="2"/>
              <a:buChar char="Ø"/>
            </a:pPr>
            <a:endParaRPr lang="pt-BR" sz="2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l">
              <a:buFont typeface="Wingdings" pitchFamily="2" charset="2"/>
              <a:buChar char="Ø"/>
            </a:pPr>
            <a:endParaRPr lang="pt-BR" dirty="0">
              <a:solidFill>
                <a:schemeClr val="tx1"/>
              </a:solidFill>
              <a:latin typeface="Cooper Black" pitchFamily="18" charset="0"/>
            </a:endParaRPr>
          </a:p>
          <a:p>
            <a:pPr marL="457200" indent="-457200" algn="l">
              <a:buFont typeface="Wingdings" pitchFamily="2" charset="2"/>
              <a:buChar char="Ø"/>
            </a:pPr>
            <a:endParaRPr lang="pt-BR" dirty="0">
              <a:solidFill>
                <a:schemeClr val="tx1"/>
              </a:solidFill>
              <a:latin typeface="Cooper Black" pitchFamily="18" charset="0"/>
            </a:endParaRPr>
          </a:p>
          <a:p>
            <a:pPr marL="457200" indent="-457200" algn="l">
              <a:buFont typeface="Wingdings" pitchFamily="2" charset="2"/>
              <a:buChar char="Ø"/>
            </a:pPr>
            <a:endParaRPr lang="pt-BR" dirty="0">
              <a:solidFill>
                <a:schemeClr val="tx1"/>
              </a:solidFill>
              <a:latin typeface="Cooper Black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859801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99592" y="332656"/>
            <a:ext cx="7772400" cy="1470025"/>
          </a:xfrm>
        </p:spPr>
        <p:txBody>
          <a:bodyPr/>
          <a:lstStyle/>
          <a:p>
            <a:pPr algn="ctr"/>
            <a:r>
              <a:rPr lang="pt-BR" b="1" dirty="0">
                <a:solidFill>
                  <a:prstClr val="black"/>
                </a:solidFill>
                <a:latin typeface="Century Schoolbook" panose="02040604050505020304" pitchFamily="18" charset="0"/>
              </a:rPr>
              <a:t>PROGRAMAS </a:t>
            </a:r>
            <a:endParaRPr lang="pt-BR" dirty="0">
              <a:latin typeface="Century Schoolbook" panose="02040604050505020304" pitchFamily="18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0" y="1556792"/>
            <a:ext cx="9144000" cy="4824536"/>
          </a:xfrm>
        </p:spPr>
        <p:txBody>
          <a:bodyPr>
            <a:normAutofit/>
          </a:bodyPr>
          <a:lstStyle/>
          <a:p>
            <a:pPr marL="457200" indent="-457200" algn="l">
              <a:lnSpc>
                <a:spcPct val="17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pt-BR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Manutenção e Ampliação da Rede Escolar;</a:t>
            </a:r>
          </a:p>
          <a:p>
            <a:pPr marL="457200" indent="-457200" algn="l">
              <a:lnSpc>
                <a:spcPct val="17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pt-BR" sz="2200" dirty="0">
                <a:latin typeface="Arial" pitchFamily="34" charset="0"/>
                <a:cs typeface="Arial" pitchFamily="34" charset="0"/>
              </a:rPr>
              <a:t>Manutenção dos Serviços de Transporte;</a:t>
            </a:r>
          </a:p>
          <a:p>
            <a:pPr marL="457200" indent="-457200" algn="l">
              <a:lnSpc>
                <a:spcPct val="17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pt-BR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Parques e Jardins</a:t>
            </a:r>
          </a:p>
          <a:p>
            <a:pPr marL="457200" indent="-457200" algn="l">
              <a:lnSpc>
                <a:spcPct val="17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pt-BR" sz="2200" dirty="0">
                <a:latin typeface="Arial" pitchFamily="34" charset="0"/>
                <a:cs typeface="Arial" pitchFamily="34" charset="0"/>
              </a:rPr>
              <a:t>Manutenção da Assistência Médica Odontológica Especializada;</a:t>
            </a:r>
          </a:p>
          <a:p>
            <a:pPr marL="457200" indent="-457200" algn="l">
              <a:lnSpc>
                <a:spcPct val="17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pt-BR" sz="2200" dirty="0">
                <a:latin typeface="Arial" pitchFamily="34" charset="0"/>
                <a:cs typeface="Arial" pitchFamily="34" charset="0"/>
              </a:rPr>
              <a:t>Produção, Controle e Distribuição de Medicamentos;</a:t>
            </a:r>
          </a:p>
          <a:p>
            <a:pPr marL="457200" indent="-457200" algn="l">
              <a:lnSpc>
                <a:spcPct val="17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pt-BR" sz="2200" dirty="0">
                <a:latin typeface="Arial" pitchFamily="34" charset="0"/>
                <a:cs typeface="Arial" pitchFamily="34" charset="0"/>
              </a:rPr>
              <a:t>Assistência Médica a População;</a:t>
            </a:r>
          </a:p>
          <a:p>
            <a:pPr marL="457200" indent="-457200" algn="l">
              <a:lnSpc>
                <a:spcPct val="17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pt-BR" sz="2200" dirty="0">
                <a:latin typeface="Arial" pitchFamily="34" charset="0"/>
                <a:cs typeface="Arial" pitchFamily="34" charset="0"/>
              </a:rPr>
              <a:t>Manutenção das Vigilâncias em Saúde.</a:t>
            </a:r>
          </a:p>
          <a:p>
            <a:pPr marL="457200" indent="-457200" algn="l">
              <a:lnSpc>
                <a:spcPct val="17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pt-BR" sz="2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 algn="l">
              <a:lnSpc>
                <a:spcPct val="17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pt-BR" sz="2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 algn="l">
              <a:buFont typeface="Wingdings" pitchFamily="2" charset="2"/>
              <a:buChar char="Ø"/>
            </a:pPr>
            <a:endParaRPr lang="pt-BR" dirty="0">
              <a:solidFill>
                <a:schemeClr val="tx1"/>
              </a:solidFill>
              <a:latin typeface="Cooper Black" pitchFamily="18" charset="0"/>
            </a:endParaRPr>
          </a:p>
          <a:p>
            <a:pPr marL="457200" indent="-457200" algn="l">
              <a:buFont typeface="Wingdings" pitchFamily="2" charset="2"/>
              <a:buChar char="Ø"/>
            </a:pPr>
            <a:endParaRPr lang="pt-BR" dirty="0">
              <a:solidFill>
                <a:schemeClr val="tx1"/>
              </a:solidFill>
              <a:latin typeface="Cooper Black" pitchFamily="18" charset="0"/>
            </a:endParaRPr>
          </a:p>
          <a:p>
            <a:pPr marL="457200" indent="-457200" algn="l">
              <a:buFont typeface="Wingdings" pitchFamily="2" charset="2"/>
              <a:buChar char="Ø"/>
            </a:pPr>
            <a:endParaRPr lang="pt-BR" dirty="0">
              <a:solidFill>
                <a:schemeClr val="tx1"/>
              </a:solidFill>
              <a:latin typeface="Cooper Black" pitchFamily="18" charset="0"/>
            </a:endParaRPr>
          </a:p>
          <a:p>
            <a:pPr marL="457200" indent="-457200" algn="l">
              <a:buFont typeface="Wingdings" pitchFamily="2" charset="2"/>
              <a:buChar char="Ø"/>
            </a:pPr>
            <a:endParaRPr lang="pt-BR" dirty="0">
              <a:solidFill>
                <a:schemeClr val="tx1"/>
              </a:solidFill>
              <a:latin typeface="Cooper Black" pitchFamily="18" charset="0"/>
            </a:endParaRPr>
          </a:p>
          <a:p>
            <a:pPr marL="457200" indent="-457200" algn="l">
              <a:buFont typeface="Wingdings" pitchFamily="2" charset="2"/>
              <a:buChar char="Ø"/>
            </a:pPr>
            <a:endParaRPr lang="pt-BR" dirty="0">
              <a:solidFill>
                <a:schemeClr val="tx1"/>
              </a:solidFill>
              <a:latin typeface="Cooper Black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3669055"/>
      </p:ext>
    </p:extLst>
  </p:cSld>
  <p:clrMapOvr>
    <a:masterClrMapping/>
  </p:clrMapOvr>
  <p:transition spd="slow">
    <p:push dir="u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ipo de Madeira">
  <a:themeElements>
    <a:clrScheme name="Tipo de Madeira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Tipo de Madeira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ipo de Madeira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TM03090434[[fn=Tipo de Madeira]]</Template>
  <TotalTime>360</TotalTime>
  <Words>818</Words>
  <Application>Microsoft Office PowerPoint</Application>
  <PresentationFormat>Apresentação na tela (4:3)</PresentationFormat>
  <Paragraphs>214</Paragraphs>
  <Slides>21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21</vt:i4>
      </vt:variant>
    </vt:vector>
  </HeadingPairs>
  <TitlesOfParts>
    <vt:vector size="29" baseType="lpstr">
      <vt:lpstr>Arial</vt:lpstr>
      <vt:lpstr>Calibri</vt:lpstr>
      <vt:lpstr>Century Schoolbook</vt:lpstr>
      <vt:lpstr>Cooper Black</vt:lpstr>
      <vt:lpstr>Rockwell</vt:lpstr>
      <vt:lpstr>Rockwell Condensed</vt:lpstr>
      <vt:lpstr>Wingdings</vt:lpstr>
      <vt:lpstr>Tipo de Madeira</vt:lpstr>
      <vt:lpstr>Audiência Pública sobre o  PLANO PLURIANUAL – PPA  2022 - 2025 </vt:lpstr>
      <vt:lpstr>O que é o Plano Plurianual?</vt:lpstr>
      <vt:lpstr>Vigência do PPA</vt:lpstr>
      <vt:lpstr>O que deve constar no ppa?</vt:lpstr>
      <vt:lpstr>Apresentação do PowerPoint</vt:lpstr>
      <vt:lpstr>Apresentação do PowerPoint</vt:lpstr>
      <vt:lpstr>PROGRAMAS </vt:lpstr>
      <vt:lpstr>PROGRAMAS</vt:lpstr>
      <vt:lpstr>PROGRAMAS </vt:lpstr>
      <vt:lpstr>AÇÕES</vt:lpstr>
      <vt:lpstr>AÇÕES</vt:lpstr>
      <vt:lpstr>AÇÕES</vt:lpstr>
      <vt:lpstr>AÇÕES</vt:lpstr>
      <vt:lpstr>ações</vt:lpstr>
      <vt:lpstr>AÇÕES</vt:lpstr>
      <vt:lpstr>AÇÕES</vt:lpstr>
      <vt:lpstr>AÇÕES</vt:lpstr>
      <vt:lpstr>AÇÕES</vt:lpstr>
      <vt:lpstr>AÇÕES</vt:lpstr>
      <vt:lpstr>AÇÕES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Plano Plurianual - PPA</dc:title>
  <dc:creator>Estação</dc:creator>
  <cp:lastModifiedBy>User</cp:lastModifiedBy>
  <cp:revision>35</cp:revision>
  <cp:lastPrinted>2021-09-15T18:22:09Z</cp:lastPrinted>
  <dcterms:created xsi:type="dcterms:W3CDTF">2017-09-04T16:41:20Z</dcterms:created>
  <dcterms:modified xsi:type="dcterms:W3CDTF">2021-09-15T19:40:04Z</dcterms:modified>
</cp:coreProperties>
</file>