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5" r:id="rId12"/>
    <p:sldId id="276" r:id="rId13"/>
    <p:sldId id="286" r:id="rId14"/>
    <p:sldId id="285" r:id="rId15"/>
    <p:sldId id="277" r:id="rId16"/>
    <p:sldId id="278" r:id="rId17"/>
    <p:sldId id="284" r:id="rId18"/>
    <p:sldId id="281" r:id="rId19"/>
    <p:sldId id="287" r:id="rId20"/>
    <p:sldId id="288" r:id="rId21"/>
    <p:sldId id="282" r:id="rId22"/>
  </p:sldIdLst>
  <p:sldSz cx="9144000" cy="6858000" type="screen4x3"/>
  <p:notesSz cx="6888163" cy="100187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BD81B0"/>
    <a:srgbClr val="FEBEE4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 varScale="1">
        <p:scale>
          <a:sx n="69" d="100"/>
          <a:sy n="69" d="100"/>
        </p:scale>
        <p:origin x="12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User\Documents\DOCS%202022\AUDIENCIAS%20PULICAS%20LDO%20E%20LOA\Audi&#234;ncia%20LO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cuments\DOCS%202022\AUDIENCIAS%20PULICAS%20LDO%20E%20LOA\Audi&#234;ncia%20LO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Representação gráfica LOA 2022</a:t>
            </a:r>
          </a:p>
        </c:rich>
      </c:tx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5268821141085331"/>
          <c:y val="0.11202662454329501"/>
          <c:w val="0.34731178858914669"/>
          <c:h val="0.8330678113934073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Representação gráfica LOA 2024</a:t>
            </a:r>
          </a:p>
        </c:rich>
      </c:tx>
      <c:layout>
        <c:manualLayout>
          <c:xMode val="edge"/>
          <c:yMode val="edge"/>
          <c:x val="0.14693301507677647"/>
          <c:y val="1.120640312108621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1936771587397025E-2"/>
          <c:y val="0.1072188060503988"/>
          <c:w val="0.5394857746646039"/>
          <c:h val="0.686525726783774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165C-4B10-844C-FBCA8B5692FD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165C-4B10-844C-FBCA8B5692FD}"/>
              </c:ext>
            </c:extLst>
          </c:dPt>
          <c:dPt>
            <c:idx val="2"/>
            <c:bubble3D val="0"/>
            <c:spPr>
              <a:solidFill>
                <a:srgbClr val="FEBEE4"/>
              </a:solidFill>
            </c:spPr>
            <c:extLst>
              <c:ext xmlns:c16="http://schemas.microsoft.com/office/drawing/2014/chart" uri="{C3380CC4-5D6E-409C-BE32-E72D297353CC}">
                <c16:uniqueId val="{00000003-165C-4B10-844C-FBCA8B5692FD}"/>
              </c:ext>
            </c:extLst>
          </c:dPt>
          <c:dPt>
            <c:idx val="5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165C-4B10-844C-FBCA8B5692FD}"/>
              </c:ext>
            </c:extLst>
          </c:dPt>
          <c:dPt>
            <c:idx val="6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7-165C-4B10-844C-FBCA8B5692FD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B-165C-4B10-844C-FBCA8B5692FD}"/>
              </c:ext>
            </c:extLst>
          </c:dPt>
          <c:dPt>
            <c:idx val="1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A-165C-4B10-844C-FBCA8B5692F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Secretarias!$A$4:$A$14</c:f>
              <c:strCache>
                <c:ptCount val="11"/>
                <c:pt idx="0">
                  <c:v>Câmara Vereadores</c:v>
                </c:pt>
                <c:pt idx="1">
                  <c:v>Gabinete do prefeito, vice CI</c:v>
                </c:pt>
                <c:pt idx="2">
                  <c:v>Sec. Administração</c:v>
                </c:pt>
                <c:pt idx="3">
                  <c:v>Sec. Assistencia Social Cultura e Turismo</c:v>
                </c:pt>
                <c:pt idx="4">
                  <c:v>Sec. Fazenda</c:v>
                </c:pt>
                <c:pt idx="5">
                  <c:v>Sec. Agricultura Fomento Economico</c:v>
                </c:pt>
                <c:pt idx="6">
                  <c:v>Sec. Obras</c:v>
                </c:pt>
                <c:pt idx="7">
                  <c:v>Sec. Educação</c:v>
                </c:pt>
                <c:pt idx="8">
                  <c:v>Sec. Saúde</c:v>
                </c:pt>
                <c:pt idx="9">
                  <c:v>Reserva contingência (Livre)</c:v>
                </c:pt>
                <c:pt idx="10">
                  <c:v>Recurso do RPPS</c:v>
                </c:pt>
              </c:strCache>
            </c:strRef>
          </c:cat>
          <c:val>
            <c:numRef>
              <c:f>Secretarias!$B$4:$B$14</c:f>
              <c:numCache>
                <c:formatCode>#,##0.00</c:formatCode>
                <c:ptCount val="11"/>
                <c:pt idx="0" formatCode="_(* #,##0.00_);_(* \(#,##0.00\);_(* &quot;-&quot;??_);_(@_)">
                  <c:v>1600000</c:v>
                </c:pt>
                <c:pt idx="1">
                  <c:v>927700</c:v>
                </c:pt>
                <c:pt idx="2">
                  <c:v>3138210.25</c:v>
                </c:pt>
                <c:pt idx="3" formatCode="_(* #,##0.00_);_(* \(#,##0.00\);_(* &quot;-&quot;??_);_(@_)">
                  <c:v>1920050</c:v>
                </c:pt>
                <c:pt idx="4" formatCode="_(* #,##0.00_);_(* \(#,##0.00\);_(* &quot;-&quot;??_);_(@_)">
                  <c:v>1131000</c:v>
                </c:pt>
                <c:pt idx="5" formatCode="_(* #,##0.00_);_(* \(#,##0.00\);_(* &quot;-&quot;??_);_(@_)">
                  <c:v>2266400</c:v>
                </c:pt>
                <c:pt idx="6" formatCode="_(* #,##0.00_);_(* \(#,##0.00\);_(* &quot;-&quot;??_);_(@_)">
                  <c:v>8417250</c:v>
                </c:pt>
                <c:pt idx="7" formatCode="_(* #,##0.00_);_(* \(#,##0.00\);_(* &quot;-&quot;??_);_(@_)">
                  <c:v>6857375</c:v>
                </c:pt>
                <c:pt idx="8" formatCode="_(* #,##0.00_);_(* \(#,##0.00\);_(* &quot;-&quot;??_);_(@_)">
                  <c:v>7074800</c:v>
                </c:pt>
                <c:pt idx="9" formatCode="_(* #,##0.00_);_(* \(#,##0.00\);_(* &quot;-&quot;??_);_(@_)">
                  <c:v>300000</c:v>
                </c:pt>
                <c:pt idx="10" formatCode="_(* #,##0.00_);_(* \(#,##0.00\);_(* &quot;-&quot;??_);_(@_)">
                  <c:v>8981000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5C-4B10-844C-FBCA8B5692F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226363481608697"/>
          <c:y val="5.8255942482032988E-2"/>
          <c:w val="0.33773636518391298"/>
          <c:h val="0.81847362318601868"/>
        </c:manualLayout>
      </c:layout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 sz="1600" b="1">
                <a:solidFill>
                  <a:schemeClr val="tx2">
                    <a:lumMod val="75000"/>
                  </a:schemeClr>
                </a:solidFill>
                <a:latin typeface="+mj-lt"/>
              </a:rPr>
              <a:t>% das Secretarias, desconsiderando</a:t>
            </a:r>
            <a:r>
              <a:rPr lang="en-US" sz="1600" b="1" baseline="0">
                <a:solidFill>
                  <a:schemeClr val="tx2">
                    <a:lumMod val="75000"/>
                  </a:schemeClr>
                </a:solidFill>
                <a:latin typeface="+mj-lt"/>
              </a:rPr>
              <a:t> o RPPS</a:t>
            </a:r>
            <a:endParaRPr lang="en-US" sz="1600" b="1">
              <a:solidFill>
                <a:schemeClr val="tx2">
                  <a:lumMod val="75000"/>
                </a:schemeClr>
              </a:solidFill>
              <a:latin typeface="+mj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2">
                  <a:lumMod val="75000"/>
                </a:schemeClr>
              </a:solidFill>
              <a:latin typeface="+mj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721934951774138"/>
          <c:w val="0.83476141539828908"/>
          <c:h val="0.6156117685240076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C87-4B9E-A702-24C81A6C91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C87-4B9E-A702-24C81A6C91B2}"/>
              </c:ext>
            </c:extLst>
          </c:dPt>
          <c:dPt>
            <c:idx val="2"/>
            <c:bubble3D val="0"/>
            <c:spPr>
              <a:solidFill>
                <a:srgbClr val="BD81B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C87-4B9E-A702-24C81A6C91B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C87-4B9E-A702-24C81A6C91B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CC87-4B9E-A702-24C81A6C91B2}"/>
              </c:ext>
            </c:extLst>
          </c:dPt>
          <c:dPt>
            <c:idx val="5"/>
            <c:bubble3D val="0"/>
            <c:spPr>
              <a:solidFill>
                <a:srgbClr val="66FF3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CC87-4B9E-A702-24C81A6C91B2}"/>
              </c:ext>
            </c:extLst>
          </c:dPt>
          <c:dPt>
            <c:idx val="6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CC87-4B9E-A702-24C81A6C91B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CC87-4B9E-A702-24C81A6C91B2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CC87-4B9E-A702-24C81A6C91B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CC87-4B9E-A702-24C81A6C91B2}"/>
              </c:ext>
            </c:extLst>
          </c:dPt>
          <c:dLbls>
            <c:dLbl>
              <c:idx val="1"/>
              <c:layout>
                <c:manualLayout>
                  <c:x val="-3.0681812021173357E-2"/>
                  <c:y val="6.051231236544869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87-4B9E-A702-24C81A6C91B2}"/>
                </c:ext>
              </c:extLst>
            </c:dLbl>
            <c:dLbl>
              <c:idx val="9"/>
              <c:layout>
                <c:manualLayout>
                  <c:x val="-2.0371830741573141E-3"/>
                  <c:y val="4.493933763897490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CC87-4B9E-A702-24C81A6C91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Aplicação!$A$20:$A$29</c:f>
              <c:strCache>
                <c:ptCount val="10"/>
                <c:pt idx="0">
                  <c:v>Câmara Vereadores</c:v>
                </c:pt>
                <c:pt idx="1">
                  <c:v>Gabinete do prefeito, vice CI</c:v>
                </c:pt>
                <c:pt idx="2">
                  <c:v>Sec. Administração</c:v>
                </c:pt>
                <c:pt idx="3">
                  <c:v>Sec. Assistencia Social Cultura e Turismo</c:v>
                </c:pt>
                <c:pt idx="4">
                  <c:v>Sec. Fazenda</c:v>
                </c:pt>
                <c:pt idx="5">
                  <c:v>Sec. Agricultura Fomento Economico</c:v>
                </c:pt>
                <c:pt idx="6">
                  <c:v>Sec. Obras</c:v>
                </c:pt>
                <c:pt idx="7">
                  <c:v>Sec. Educação</c:v>
                </c:pt>
                <c:pt idx="8">
                  <c:v>Sec. Saúde</c:v>
                </c:pt>
                <c:pt idx="9">
                  <c:v>Reserva contingência (Livre)</c:v>
                </c:pt>
              </c:strCache>
            </c:strRef>
          </c:cat>
          <c:val>
            <c:numRef>
              <c:f>Aplicação!$B$20:$B$29</c:f>
              <c:numCache>
                <c:formatCode>#,##0.00</c:formatCode>
                <c:ptCount val="10"/>
                <c:pt idx="0" formatCode="_(* #,##0.00_);_(* \(#,##0.00\);_(* &quot;-&quot;??_);_(@_)">
                  <c:v>1600000</c:v>
                </c:pt>
                <c:pt idx="1">
                  <c:v>927700</c:v>
                </c:pt>
                <c:pt idx="2">
                  <c:v>3138210.25</c:v>
                </c:pt>
                <c:pt idx="3" formatCode="_(* #,##0.00_);_(* \(#,##0.00\);_(* &quot;-&quot;??_);_(@_)">
                  <c:v>1920050</c:v>
                </c:pt>
                <c:pt idx="4" formatCode="_(* #,##0.00_);_(* \(#,##0.00\);_(* &quot;-&quot;??_);_(@_)">
                  <c:v>1131000</c:v>
                </c:pt>
                <c:pt idx="5" formatCode="_(* #,##0.00_);_(* \(#,##0.00\);_(* &quot;-&quot;??_);_(@_)">
                  <c:v>2266400</c:v>
                </c:pt>
                <c:pt idx="6" formatCode="_(* #,##0.00_);_(* \(#,##0.00\);_(* &quot;-&quot;??_);_(@_)">
                  <c:v>8417250</c:v>
                </c:pt>
                <c:pt idx="7" formatCode="_(* #,##0.00_);_(* \(#,##0.00\);_(* &quot;-&quot;??_);_(@_)">
                  <c:v>6857375</c:v>
                </c:pt>
                <c:pt idx="8" formatCode="_(* #,##0.00_);_(* \(#,##0.00\);_(* &quot;-&quot;??_);_(@_)">
                  <c:v>7074800</c:v>
                </c:pt>
                <c:pt idx="9" formatCode="_(* #,##0.00_);_(* \(#,##0.00\);_(* &quot;-&quot;??_);_(@_)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C87-4B9E-A702-24C81A6C9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990173119166094"/>
          <c:y val="0.31252230139593223"/>
          <c:w val="0.36009826880833895"/>
          <c:h val="0.675536608608209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0.10596</cdr:x>
      <cdr:y>0.87896</cdr:y>
    </cdr:from>
    <cdr:to>
      <cdr:x>0.5</cdr:x>
      <cdr:y>0.93519</cdr:y>
    </cdr:to>
    <cdr:sp macro="" textlink="">
      <cdr:nvSpPr>
        <cdr:cNvPr id="2" name="Retângulo 1">
          <a:extLst xmlns:a="http://schemas.openxmlformats.org/drawingml/2006/main">
            <a:ext uri="{FF2B5EF4-FFF2-40B4-BE49-F238E27FC236}">
              <a16:creationId xmlns:a16="http://schemas.microsoft.com/office/drawing/2014/main" id="{2B40F465-0438-45CC-8922-EAA360CD6F2D}"/>
            </a:ext>
          </a:extLst>
        </cdr:cNvPr>
        <cdr:cNvSpPr/>
      </cdr:nvSpPr>
      <cdr:spPr>
        <a:xfrm xmlns:a="http://schemas.openxmlformats.org/drawingml/2006/main">
          <a:off x="916892" y="5976664"/>
          <a:ext cx="3409597" cy="3823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40000"/>
            <a:lumOff val="6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BR" sz="1800" b="1" dirty="0">
              <a:solidFill>
                <a:schemeClr val="tx1"/>
              </a:solidFill>
            </a:rPr>
            <a:t>Orçamento de 42.613.785,25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49C13A2-C5D3-44A7-B08D-083320BA14C8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9FC7EF-C825-42EB-BAC4-9D2EA8208343}" type="datetimeFigureOut">
              <a:rPr lang="pt-BR" smtClean="0"/>
              <a:t>20/11/2023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1625" y="908720"/>
            <a:ext cx="8496944" cy="504056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pt-BR" sz="6700" dirty="0">
                <a:latin typeface="Cooper Black" pitchFamily="18" charset="0"/>
              </a:rPr>
            </a:br>
            <a:r>
              <a:rPr lang="pt-BR" sz="6200" b="1" dirty="0">
                <a:latin typeface="Cooper Black" pitchFamily="18" charset="0"/>
              </a:rPr>
              <a:t>AUDIÊNCIA PÚBLICA</a:t>
            </a:r>
            <a:br>
              <a:rPr lang="pt-BR" sz="6200" b="1" dirty="0">
                <a:latin typeface="Cooper Black" pitchFamily="18" charset="0"/>
              </a:rPr>
            </a:br>
            <a:r>
              <a:rPr lang="pt-BR" sz="6200" b="1" dirty="0">
                <a:latin typeface="Cooper Black" pitchFamily="18" charset="0"/>
              </a:rPr>
              <a:t>LEI ORÇAMENTÁRIA ANUAL/ 2024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50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8244408" cy="10166123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2900" b="1" dirty="0"/>
            </a:br>
            <a:br>
              <a:rPr lang="pt-BR" sz="2900" b="1" dirty="0"/>
            </a:br>
            <a:r>
              <a:rPr lang="pt-BR" sz="2200" b="1" dirty="0">
                <a:solidFill>
                  <a:schemeClr val="tx1"/>
                </a:solidFill>
              </a:rPr>
              <a:t>05 Secretaria da Fazenda e Planejamento </a:t>
            </a:r>
            <a:r>
              <a:rPr lang="pt-BR" sz="2700" b="1" dirty="0">
                <a:solidFill>
                  <a:schemeClr val="tx1"/>
                </a:solidFill>
              </a:rPr>
              <a:t>R</a:t>
            </a:r>
            <a:r>
              <a:rPr lang="pt-BR" sz="2200" b="1" dirty="0">
                <a:solidFill>
                  <a:schemeClr val="tx1"/>
                </a:solidFill>
              </a:rPr>
              <a:t>$ 1.131.000,00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5.1 Secretaria da Fazenda e Planejamento</a:t>
            </a:r>
            <a:br>
              <a:rPr lang="pt-BR" sz="2000" b="1" dirty="0">
                <a:solidFill>
                  <a:schemeClr val="tx1"/>
                </a:solidFill>
              </a:rPr>
            </a:b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2031-Manutenção das atividades da secretaria................................................................ R$ 1.131.000,00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06 Secretaria de Agricultura, Fomento Econômico e Meio Ambiente     R$ 2.266.400,00 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6.1 Secretaria de Agricultura, Fomento Econômico e Meio Ambiente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............................................................................................................................................. ............</a:t>
            </a:r>
            <a:r>
              <a:rPr lang="pt-BR" sz="2000" b="1" dirty="0">
                <a:solidFill>
                  <a:schemeClr val="tx1"/>
                </a:solidFill>
              </a:rPr>
              <a:t>R$ 2.115.000,00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2032-Manutenção das atividades da secretaria.......................................................................... R$ 971.000,00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2144-Recuperação do Solo.................................................................................................................................R$ 150.000,00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2155- Programa Horas máquinas ...................................................................................................R$ 120.000,00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2034-Manutenção do horto municipal...................................................................................................... R$ 16.000,00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2035-Manutenção e conservação de veículos e equipamentos da SMAFE.................. R$ 858.000,00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6.2 Fundo Rotativo Municipal Estrela Velha – FRAMEV R$ 140.000,00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2037-Fundo rotativo agropecuário municipal Estrela Velha....................................... R$120.000,00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2036-Aquisição de sementes para sistema troca </a:t>
            </a:r>
            <a:r>
              <a:rPr lang="pt-BR" sz="2000" dirty="0" err="1">
                <a:solidFill>
                  <a:schemeClr val="tx1"/>
                </a:solidFill>
              </a:rPr>
              <a:t>troca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 R$ 20.000,00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b="1" dirty="0">
                <a:solidFill>
                  <a:schemeClr val="tx1"/>
                </a:solidFill>
              </a:rPr>
              <a:t>6.3 Fundo Municipal do Meio Ambiente.............................. R$ 11.400,00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2038-Fundo Municipal do Meio Ambiente.................................................................. R$ 11.400,00</a:t>
            </a:r>
            <a:br>
              <a:rPr lang="pt-BR" b="1" dirty="0">
                <a:solidFill>
                  <a:schemeClr val="tx1"/>
                </a:solidFill>
              </a:rPr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8036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4" y="6453336"/>
            <a:ext cx="8226192" cy="2419234"/>
          </a:xfrm>
        </p:spPr>
        <p:txBody>
          <a:bodyPr>
            <a:normAutofit fontScale="90000"/>
          </a:bodyPr>
          <a:lstStyle/>
          <a:p>
            <a:pPr algn="just">
              <a:spcAft>
                <a:spcPts val="600"/>
              </a:spcAft>
            </a:pP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br>
              <a:rPr lang="pt-BR" sz="3100" b="1" dirty="0"/>
            </a:br>
            <a:r>
              <a:rPr lang="pt-BR" sz="2200" b="1" dirty="0">
                <a:solidFill>
                  <a:schemeClr val="tx1"/>
                </a:solidFill>
              </a:rPr>
              <a:t>07 Secretaria de Obras, Serviços Públicos e Trânsito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200" b="1" dirty="0">
                <a:solidFill>
                  <a:schemeClr val="tx1"/>
                </a:solidFill>
              </a:rPr>
              <a:t>7.1 Secretaria de Obras, Serviços Públicos e Trânsito R$ 8.417.250,00</a:t>
            </a:r>
            <a:br>
              <a:rPr lang="pt-BR" sz="2200" b="1" dirty="0">
                <a:solidFill>
                  <a:schemeClr val="tx1"/>
                </a:solidFill>
              </a:rPr>
            </a:b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1103– Aquisição do Britador........................................................................................................................R$ 1.500.000,00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2039-Manutenção atividades desenvolvimento da </a:t>
            </a:r>
            <a:r>
              <a:rPr lang="pt-BR" sz="2000" dirty="0" err="1">
                <a:solidFill>
                  <a:schemeClr val="tx1"/>
                </a:solidFill>
              </a:rPr>
              <a:t>Smospt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.................................................R$ 2.880.000,00 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2040-Manutenção de veículos maquinas  e equipamentos  da </a:t>
            </a:r>
            <a:r>
              <a:rPr lang="pt-BR" sz="2000" dirty="0" err="1">
                <a:solidFill>
                  <a:schemeClr val="tx1"/>
                </a:solidFill>
              </a:rPr>
              <a:t>Smospt</a:t>
            </a:r>
            <a:r>
              <a:rPr lang="pt-BR" sz="2000" dirty="0">
                <a:solidFill>
                  <a:schemeClr val="tx1"/>
                </a:solidFill>
              </a:rPr>
              <a:t>......................... R$ 1.201.000,00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2041-Manutenção de prédios públicos................................................................................................... R$ 100.000,00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2043-Manutenção e conservação de vias públicas....................................................................... R$ 230.000,00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2044-Manutenção do </a:t>
            </a:r>
            <a:r>
              <a:rPr lang="pt-BR" sz="2000" dirty="0" err="1">
                <a:solidFill>
                  <a:schemeClr val="tx1"/>
                </a:solidFill>
              </a:rPr>
              <a:t>Semae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......................................................................................................... R$ 126.000,00</a:t>
            </a:r>
            <a:br>
              <a:rPr lang="pt-BR" sz="2000" dirty="0"/>
            </a:br>
            <a:r>
              <a:rPr lang="pt-BR" sz="2000" dirty="0">
                <a:solidFill>
                  <a:schemeClr val="tx1"/>
                </a:solidFill>
              </a:rPr>
              <a:t>2045-Manutenção e conservação de iluminação pública......................................................... R$ 205.000,00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1010-Pavimentação de vias públicas.................................................................................. R$ 405.250,00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1016- Construção de praças Publicas.......................................................................................................R$ 300.000,00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1104- Implantação do Sistema de </a:t>
            </a:r>
            <a:r>
              <a:rPr lang="pt-BR" sz="2000" dirty="0" err="1">
                <a:solidFill>
                  <a:schemeClr val="tx1"/>
                </a:solidFill>
              </a:rPr>
              <a:t>videomonitoramento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.........................................................R$ 100.000,00 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2151 – Amortização de Dívidas.................................................................................................................R$ 1.370.000,00</a:t>
            </a:r>
            <a:b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t-BR" sz="2000" dirty="0"/>
            </a:br>
            <a:br>
              <a:rPr lang="pt-BR" sz="2700" b="1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3100" b="1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2420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60648"/>
            <a:ext cx="8460432" cy="8629872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3600" b="1" dirty="0"/>
            </a:br>
            <a:br>
              <a:rPr lang="pt-BR" sz="3600" b="1" dirty="0"/>
            </a:br>
            <a:r>
              <a:rPr lang="pt-BR" sz="2700" b="1" dirty="0">
                <a:solidFill>
                  <a:schemeClr val="tx1"/>
                </a:solidFill>
              </a:rPr>
              <a:t>08  Secretaria da Educação.......................... R$ 6.857.375,00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8.1 Secretaria da Educação.............................................. R$ 2.965.875,00</a:t>
            </a:r>
            <a:br>
              <a:rPr lang="pt-BR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2047-Manutenção das atividades da Secretaria da Educação.................................... R$ 2.024.000,00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2049-Manutenção e conservação do transporte escolar...................................................... R$ 578.550,00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2051-Aquisição de merenda escolar............................................................................................................ R$ 200.000,00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2101-Aquisição de merenda escolar para educação especial......................................... R$ 2.625,00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2161- Aquisição de merenda escolar para Creche........................................R$ 17.000,00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2162- Aquisição de merenda escolar para </a:t>
            </a:r>
            <a:r>
              <a:rPr lang="pt-BR" sz="2000" dirty="0" err="1">
                <a:solidFill>
                  <a:schemeClr val="tx1"/>
                </a:solidFill>
              </a:rPr>
              <a:t>Pré</a:t>
            </a:r>
            <a:r>
              <a:rPr lang="pt-BR" sz="2000" dirty="0">
                <a:solidFill>
                  <a:schemeClr val="tx1"/>
                </a:solidFill>
              </a:rPr>
              <a:t> Escola.............................R$ 16.500,00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2163- Aquisição de merenda escolar para Ensino Fundamental .............................R$ 29.000,00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2123 – Manutenção e desenvolvimento do ensino...................................................................................R$ 98.200,00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8.2 Educação Infantil – MDE 25%.................................... R$294.000,00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2053-Manutenção das atividades da educação infantil..................................................................... R$ 294.000,00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8.3 Ensino Fund. – MDE 25%..........................  R$ 656.000,00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2160- Manutenção das Atividades do Ensino Fundamental ........................................................R$ 181.000,00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2055-Manutenção e conservação do transporte escolar....................................................  R$ 140.000,00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1061 – Manutenção laboratórios de Informática.......................................................................................R$ 25.000,00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2056-Manutenção e conservação de prédios escolares.................................................................... R$ 150.000,00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2059-Educação compensatória alunos excepcionais........................................................................ R$ 160.000,00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 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/>
            </a:b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9733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476606-878E-4E34-8404-3639F4733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0" y="476672"/>
            <a:ext cx="9145016" cy="4800600"/>
          </a:xfrm>
        </p:spPr>
        <p:txBody>
          <a:bodyPr>
            <a:normAutofit/>
          </a:bodyPr>
          <a:lstStyle/>
          <a:p>
            <a:pPr marL="88900" indent="0">
              <a:buNone/>
            </a:pPr>
            <a:r>
              <a:rPr lang="pt-BR" sz="2800" b="1" dirty="0"/>
              <a:t>8.4 Fundo de Manutenção Desenvolvimento da Educação Básica –FUNDEB............. R$2.941.500,00</a:t>
            </a:r>
          </a:p>
          <a:p>
            <a:pPr marL="88900" indent="0">
              <a:buNone/>
            </a:pPr>
            <a:br>
              <a:rPr lang="pt-BR" sz="2800" b="1" dirty="0"/>
            </a:br>
            <a:r>
              <a:rPr lang="pt-BR" sz="1900" dirty="0"/>
              <a:t>2060-Qualificação de professores da rede municipal de ensino............ R$ 14.000,00</a:t>
            </a:r>
            <a:br>
              <a:rPr lang="pt-BR" sz="1900" dirty="0"/>
            </a:br>
            <a:r>
              <a:rPr lang="pt-BR" sz="1900" dirty="0"/>
              <a:t>2061-Manutenção e conservação de transporte escolar...................... R$ 250.000,00</a:t>
            </a:r>
            <a:br>
              <a:rPr lang="pt-BR" sz="1900" dirty="0"/>
            </a:br>
            <a:r>
              <a:rPr lang="pt-BR" sz="1900" dirty="0"/>
              <a:t>2062-Manutenção e desenvolvimento do ensino fundamental..........R$ 1.977.500,00</a:t>
            </a:r>
            <a:br>
              <a:rPr lang="pt-BR" sz="1900" dirty="0"/>
            </a:br>
            <a:r>
              <a:rPr lang="pt-BR" sz="1900" dirty="0"/>
              <a:t>2063-Manutenção das atividades da educação infantil........................  R$ 700.000,00</a:t>
            </a:r>
            <a:br>
              <a:rPr lang="pt-BR" sz="20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8814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2A0648-5261-48EA-A349-550AA1BC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/>
          <a:lstStyle/>
          <a:p>
            <a:r>
              <a:rPr lang="pt-BR" sz="3200" b="1" dirty="0">
                <a:solidFill>
                  <a:schemeClr val="tx2">
                    <a:lumMod val="50000"/>
                  </a:schemeClr>
                </a:solidFill>
              </a:rPr>
              <a:t>09 Secretaria de Saúde </a:t>
            </a:r>
            <a:r>
              <a:rPr lang="pt-BR" sz="3200" b="1" dirty="0">
                <a:solidFill>
                  <a:schemeClr val="tx1"/>
                </a:solidFill>
              </a:rPr>
              <a:t>R$ 7.074.800,00</a:t>
            </a:r>
            <a:br>
              <a:rPr lang="pt-BR" sz="3200" b="1" dirty="0">
                <a:solidFill>
                  <a:schemeClr val="tx1"/>
                </a:solidFill>
              </a:rPr>
            </a:br>
            <a:br>
              <a:rPr lang="pt-BR" sz="3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400" b="1" dirty="0">
                <a:solidFill>
                  <a:schemeClr val="tx2">
                    <a:lumMod val="50000"/>
                  </a:schemeClr>
                </a:solidFill>
              </a:rPr>
              <a:t>09.01 Fundo da Saúde Recursos Estaduais         R$453.150,00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D77F94-8F8D-4805-8D5F-69DD17E21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057400"/>
            <a:ext cx="7859216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2148- Projeto chamar 192........................ ......................................R$ 6.300,00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2071- Atenção Básica Estadual.................................................R$ 124.000,00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2065 - Assistência farmacêutica estadual...............................R$ 10.000,00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2074 - Atenção Básica PIAPS Incentivo AB.............................R$ 65.000,00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2076 – Programa Saúde </a:t>
            </a:r>
            <a:r>
              <a:rPr lang="pt-BR" sz="2000" dirty="0" err="1">
                <a:latin typeface="Cambria" panose="02040503050406030204" pitchFamily="18" charset="0"/>
              </a:rPr>
              <a:t>Índigena</a:t>
            </a:r>
            <a:r>
              <a:rPr lang="pt-BR" sz="2000" dirty="0">
                <a:latin typeface="Cambria" panose="02040503050406030204" pitchFamily="18" charset="0"/>
              </a:rPr>
              <a:t>...............................................R$ 29.000,00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2146 – Ações rede bem cuidar RS ...........................................R$ 106.000,00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2154 – NAAB </a:t>
            </a:r>
            <a:r>
              <a:rPr lang="pt-BR" sz="2000" dirty="0" err="1">
                <a:latin typeface="Cambria" panose="02040503050406030204" pitchFamily="18" charset="0"/>
              </a:rPr>
              <a:t>Nucleo</a:t>
            </a:r>
            <a:r>
              <a:rPr lang="pt-BR" sz="2000" dirty="0">
                <a:latin typeface="Cambria" panose="02040503050406030204" pitchFamily="18" charset="0"/>
              </a:rPr>
              <a:t> de apoio a Atenção Básica..................R$ 77.000,00</a:t>
            </a:r>
          </a:p>
          <a:p>
            <a:pPr marL="114300" indent="0">
              <a:buNone/>
            </a:pPr>
            <a:r>
              <a:rPr lang="pt-BR" sz="2000" dirty="0">
                <a:latin typeface="Cambria" panose="02040503050406030204" pitchFamily="18" charset="0"/>
              </a:rPr>
              <a:t>2156 – Primeira Infância Melhor ...............................................R$ 35.850,00</a:t>
            </a:r>
          </a:p>
          <a:p>
            <a:pPr marL="114300" indent="0">
              <a:buNone/>
            </a:pPr>
            <a:endParaRPr lang="pt-BR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971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60648"/>
            <a:ext cx="8316416" cy="4824536"/>
          </a:xfrm>
        </p:spPr>
        <p:txBody>
          <a:bodyPr>
            <a:normAutofit fontScale="90000"/>
          </a:bodyPr>
          <a:lstStyle/>
          <a:p>
            <a:pPr lvl="0" defTabSz="457200">
              <a:lnSpc>
                <a:spcPct val="150000"/>
              </a:lnSpc>
              <a:spcBef>
                <a:spcPts val="0"/>
              </a:spcBef>
            </a:pP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9.2 Fundo Municipal da Saúde –ASPS..................... R$ 5.390.250,00</a:t>
            </a:r>
            <a:br>
              <a:rPr lang="pt-BR" sz="2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2080- Manutenção das Atividades da Saúde......................................................................................R$ 2.078.000,00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2081-Atenção Básica – 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</a:rPr>
              <a:t>PACs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</a:rPr>
              <a:t>Esf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-Municipal ..........................................................................................R$ 672.000,00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2082 – Manutenção das Atividades do Conselho Municipal.............................................................R$ 3.500,00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spc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2083- Assistência farmacêutica – municipal....................................................R$ 210.000,00</a:t>
            </a:r>
            <a:br>
              <a:rPr lang="pt-BR" sz="2000" spc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pt-BR" sz="2000" spc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  <a:t>2084 – Assistência farmacêutica – med. Especiais.........................................  R$ 55.000,00</a:t>
            </a:r>
            <a:br>
              <a:rPr lang="pt-BR" sz="2000" spc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2085- Participação no Consórcio Intermunicipal de Saúde .......................................................R$ 270.000,00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2086- Manutenção das Unidades </a:t>
            </a:r>
            <a:r>
              <a:rPr lang="pt-BR" sz="2000" dirty="0" err="1">
                <a:solidFill>
                  <a:schemeClr val="tx2">
                    <a:lumMod val="50000"/>
                  </a:schemeClr>
                </a:solidFill>
              </a:rPr>
              <a:t>Basicas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 de Saúde.............................................................................R$ 79.750,00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spc="0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2088- Manutenção da Assistência médica e odontológica......................R$ 1.962.000,00</a:t>
            </a:r>
            <a:br>
              <a:rPr lang="pt-BR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2157- Práticas Integrativas e Complementares PICS .........................................................................</a:t>
            </a:r>
            <a:r>
              <a:rPr lang="pt-BR" sz="2000" dirty="0">
                <a:solidFill>
                  <a:schemeClr val="tx1"/>
                </a:solidFill>
              </a:rPr>
              <a:t>R$ 60.000,00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193458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556792"/>
            <a:ext cx="8280920" cy="6211722"/>
          </a:xfrm>
        </p:spPr>
        <p:txBody>
          <a:bodyPr>
            <a:noAutofit/>
          </a:bodyPr>
          <a:lstStyle/>
          <a:p>
            <a:pPr lvl="0" defTabSz="457200">
              <a:spcBef>
                <a:spcPts val="0"/>
              </a:spcBef>
            </a:pPr>
            <a:r>
              <a:rPr lang="pt-BR" sz="2400" b="1" dirty="0">
                <a:solidFill>
                  <a:schemeClr val="tx1"/>
                </a:solidFill>
              </a:rPr>
              <a:t>9.3 Fundo Municipal da Saúde – Emendas </a:t>
            </a:r>
            <a:r>
              <a:rPr lang="pt-BR" sz="2400" b="1">
                <a:solidFill>
                  <a:schemeClr val="tx1"/>
                </a:solidFill>
              </a:rPr>
              <a:t>Parlamentares              </a:t>
            </a:r>
            <a:r>
              <a:rPr lang="pt-BR" sz="2400" b="1">
                <a:solidFill>
                  <a:schemeClr val="tx2">
                    <a:lumMod val="50000"/>
                  </a:schemeClr>
                </a:solidFill>
              </a:rPr>
              <a:t>R</a:t>
            </a:r>
            <a:r>
              <a:rPr lang="pt-BR" sz="2400" b="1" dirty="0">
                <a:solidFill>
                  <a:schemeClr val="tx2">
                    <a:lumMod val="50000"/>
                  </a:schemeClr>
                </a:solidFill>
              </a:rPr>
              <a:t>$ 200.000,00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2133- Custeio </a:t>
            </a:r>
            <a:r>
              <a:rPr lang="pt-BR" sz="2000">
                <a:solidFill>
                  <a:schemeClr val="tx2">
                    <a:lumMod val="50000"/>
                  </a:schemeClr>
                </a:solidFill>
              </a:rPr>
              <a:t>Atenção básica....................................................................................</a:t>
            </a:r>
            <a:r>
              <a:rPr lang="pt-BR" sz="2000" dirty="0">
                <a:solidFill>
                  <a:schemeClr val="tx2">
                    <a:lumMod val="50000"/>
                  </a:schemeClr>
                </a:solidFill>
              </a:rPr>
              <a:t>R$ 200.000,00</a:t>
            </a:r>
            <a:br>
              <a:rPr lang="pt-BR" sz="2000" dirty="0"/>
            </a:b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400" b="1" dirty="0">
                <a:solidFill>
                  <a:schemeClr val="tx1"/>
                </a:solidFill>
              </a:rPr>
              <a:t>9.4</a:t>
            </a:r>
            <a:r>
              <a:rPr lang="pt-BR" sz="2400" dirty="0">
                <a:solidFill>
                  <a:schemeClr val="tx1"/>
                </a:solidFill>
              </a:rPr>
              <a:t> </a:t>
            </a:r>
            <a:r>
              <a:rPr lang="pt-BR" sz="2400" b="1" dirty="0">
                <a:solidFill>
                  <a:schemeClr val="tx1"/>
                </a:solidFill>
              </a:rPr>
              <a:t>Fundo Municipal da Saúde – Recursos Federais    </a:t>
            </a:r>
            <a:br>
              <a:rPr lang="pt-BR" sz="2400" b="1" dirty="0">
                <a:solidFill>
                  <a:schemeClr val="tx1"/>
                </a:solidFill>
              </a:rPr>
            </a:br>
            <a:r>
              <a:rPr lang="pt-BR" sz="2400" b="1" dirty="0">
                <a:solidFill>
                  <a:schemeClr val="tx2">
                    <a:lumMod val="75000"/>
                  </a:schemeClr>
                </a:solidFill>
              </a:rPr>
              <a:t>          </a:t>
            </a:r>
            <a:r>
              <a:rPr lang="pt-BR" sz="2400" b="1" spc="0" dirty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R$ 1.031.400,00</a:t>
            </a:r>
            <a:br>
              <a:rPr lang="pt-BR" sz="2400" b="1" spc="0" dirty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</a:b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2159- Gestão do SUS - Piso da Enfermagem ..................................................................R$ 2.200,00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2090- Atenção Básica PCS Federal .................................................................................R$ 280.000,00</a:t>
            </a:r>
            <a:br>
              <a:rPr lang="pt-BR" sz="2000" b="1" dirty="0">
                <a:solidFill>
                  <a:schemeClr val="tx1"/>
                </a:solidFill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2092- Atenção Básica – ESF Federal................................................R$ 407.000,00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2093 – Saúde Bucal..................................................................................  R$ 31.000,00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2135- Informatiza APS – Custeio.........................................................R$ 48.000,00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2140- Desenvolver ações em Atenção Básica.................................R$ 77.000,00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2145 – Custeio Atenção Básica- saúde do Homem..........................R$ 5.000,00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2079- 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Vigilancia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 em Saúde/ 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Vigilânca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 sanitária............................R$ 15.100,00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2066- 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Vigilancia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 em Saúde teto financeiro	.....................................R$ 49.050,00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2067 – Assistência Farmacêutica federal..........................................R$ 23.050,00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2068- Custeio Qualificar	.........................................................................R$ 24.000,00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2072 – Sistema 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Unico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Saude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 Sus/</a:t>
            </a:r>
            <a:r>
              <a:rPr lang="pt-BR" sz="2000" spc="0" dirty="0" err="1">
                <a:solidFill>
                  <a:prstClr val="black"/>
                </a:solidFill>
                <a:ea typeface="+mn-ea"/>
                <a:cs typeface="+mn-cs"/>
              </a:rPr>
              <a:t>mac</a:t>
            </a:r>
            <a: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  <a:t>................................................R$ 70.000,00</a:t>
            </a: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000" spc="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1800" b="1" spc="0" dirty="0">
                <a:solidFill>
                  <a:prstClr val="black"/>
                </a:solidFill>
                <a:latin typeface="Franklin Gothic Book" panose="020B0503020102020204"/>
                <a:ea typeface="+mn-ea"/>
                <a:cs typeface="+mn-cs"/>
              </a:rPr>
            </a:br>
            <a:br>
              <a:rPr lang="pt-BR" sz="1200" dirty="0">
                <a:solidFill>
                  <a:schemeClr val="tx1"/>
                </a:solidFill>
              </a:rPr>
            </a:br>
            <a:br>
              <a:rPr lang="pt-BR" sz="1800" b="1" dirty="0">
                <a:solidFill>
                  <a:schemeClr val="tx1"/>
                </a:solidFill>
              </a:rPr>
            </a:b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793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090D6C-8B7A-4775-9971-542B8AE63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9153" y="1340768"/>
            <a:ext cx="8363272" cy="280831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2400" b="1" dirty="0"/>
              <a:t>9999 Reserva de Contingência - R$......................... 6.881.000,00</a:t>
            </a:r>
            <a:br>
              <a:rPr lang="pt-BR" sz="1800" dirty="0"/>
            </a:br>
            <a:r>
              <a:rPr lang="pt-BR" sz="2400" dirty="0"/>
              <a:t>9999 Reserva de Contingência RPPS - R$.................. 6.581.000,00</a:t>
            </a:r>
            <a:br>
              <a:rPr lang="pt-BR" sz="2400" dirty="0"/>
            </a:br>
            <a:r>
              <a:rPr lang="pt-BR" sz="2400" dirty="0"/>
              <a:t>9999 Reserva de Contingência -R$............................... 300.000,00</a:t>
            </a:r>
            <a:br>
              <a:rPr lang="pt-BR" sz="2400" dirty="0"/>
            </a:br>
            <a:r>
              <a:rPr lang="pt-BR" sz="2800" b="1" dirty="0"/>
              <a:t>Total Orçamento 2023 ..................... R$ 42.613.785,25</a:t>
            </a:r>
            <a:br>
              <a:rPr lang="pt-BR" sz="2800" b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3074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5791334"/>
              </p:ext>
            </p:extLst>
          </p:nvPr>
        </p:nvGraphicFramePr>
        <p:xfrm>
          <a:off x="0" y="0"/>
          <a:ext cx="8100392" cy="6219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526822"/>
              </p:ext>
            </p:extLst>
          </p:nvPr>
        </p:nvGraphicFramePr>
        <p:xfrm>
          <a:off x="-17300" y="332656"/>
          <a:ext cx="8652977" cy="6799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0635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D01CD9B-532A-42A4-9EAA-DB6CB4C2F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634281"/>
              </p:ext>
            </p:extLst>
          </p:nvPr>
        </p:nvGraphicFramePr>
        <p:xfrm>
          <a:off x="107504" y="238336"/>
          <a:ext cx="8208912" cy="6381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ângulo 1">
            <a:extLst>
              <a:ext uri="{FF2B5EF4-FFF2-40B4-BE49-F238E27FC236}">
                <a16:creationId xmlns:a16="http://schemas.microsoft.com/office/drawing/2014/main" id="{A45FA401-F31C-4E35-9CDD-7DD0D8CE6787}"/>
              </a:ext>
            </a:extLst>
          </p:cNvPr>
          <p:cNvSpPr/>
          <p:nvPr/>
        </p:nvSpPr>
        <p:spPr>
          <a:xfrm>
            <a:off x="539552" y="5301208"/>
            <a:ext cx="3888432" cy="64807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+mj-lt"/>
              </a:rPr>
              <a:t>ORÇAMENTO  R$ 33.632.785,25</a:t>
            </a:r>
          </a:p>
        </p:txBody>
      </p:sp>
    </p:spTree>
    <p:extLst>
      <p:ext uri="{BB962C8B-B14F-4D97-AF65-F5344CB8AC3E}">
        <p14:creationId xmlns:p14="http://schemas.microsoft.com/office/powerpoint/2010/main" val="2885155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8313" y="548680"/>
            <a:ext cx="8207375" cy="6048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pt-BR" sz="4400" b="1" dirty="0">
                <a:solidFill>
                  <a:srgbClr val="FF0000"/>
                </a:solidFill>
                <a:latin typeface="+mj-lt"/>
              </a:rPr>
              <a:t>A SOCIEDADE QUER SABER:</a:t>
            </a:r>
            <a:br>
              <a:rPr lang="pt-BR" dirty="0">
                <a:latin typeface="+mj-lt"/>
              </a:rPr>
            </a:br>
            <a:endParaRPr lang="pt-BR" dirty="0">
              <a:latin typeface="+mj-lt"/>
            </a:endParaRPr>
          </a:p>
          <a:p>
            <a:pPr>
              <a:buFont typeface="Arial" charset="0"/>
              <a:buChar char="•"/>
              <a:defRPr/>
            </a:pPr>
            <a:r>
              <a:rPr lang="pt-BR" b="1" dirty="0">
                <a:latin typeface="+mj-lt"/>
              </a:rPr>
              <a:t>em que se gastará o dinheiro público, quanto será gasto, qual será o resultado obtido?</a:t>
            </a:r>
          </a:p>
          <a:p>
            <a:pPr>
              <a:defRPr/>
            </a:pPr>
            <a:endParaRPr lang="pt-BR" sz="2400" b="1" u="sng" dirty="0">
              <a:latin typeface="+mj-lt"/>
            </a:endParaRPr>
          </a:p>
          <a:p>
            <a:pPr marL="0" indent="0">
              <a:buNone/>
              <a:defRPr/>
            </a:pPr>
            <a:r>
              <a:rPr lang="pt-BR" sz="4000" b="1" dirty="0">
                <a:latin typeface="+mj-lt"/>
              </a:rPr>
              <a:t>	</a:t>
            </a:r>
            <a:r>
              <a:rPr lang="pt-BR" sz="4400" b="1" dirty="0">
                <a:solidFill>
                  <a:srgbClr val="FF0000"/>
                </a:solidFill>
                <a:latin typeface="+mj-lt"/>
              </a:rPr>
              <a:t>A SOCIEDADE COBRA:</a:t>
            </a:r>
            <a:br>
              <a:rPr lang="pt-BR" dirty="0">
                <a:latin typeface="+mj-lt"/>
              </a:rPr>
            </a:br>
            <a:endParaRPr lang="pt-BR" dirty="0">
              <a:latin typeface="+mj-lt"/>
            </a:endParaRPr>
          </a:p>
          <a:p>
            <a:pPr>
              <a:buFont typeface="Arial" charset="0"/>
              <a:buChar char="•"/>
              <a:defRPr/>
            </a:pPr>
            <a:r>
              <a:rPr lang="pt-BR" b="1" dirty="0">
                <a:latin typeface="+mj-lt"/>
              </a:rPr>
              <a:t>em que se gastou, quanto custou cada ação, quais os resultados alcançados?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0003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F6A9B5E0-0E47-4344-8D62-2657D4A95F72}"/>
              </a:ext>
            </a:extLst>
          </p:cNvPr>
          <p:cNvSpPr/>
          <p:nvPr/>
        </p:nvSpPr>
        <p:spPr>
          <a:xfrm>
            <a:off x="2123728" y="620688"/>
            <a:ext cx="3960440" cy="792088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APLICAÇÃO DOS RECURSOS</a:t>
            </a: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F4368F03-E040-4CCD-822E-E9FB4E0287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630599"/>
              </p:ext>
            </p:extLst>
          </p:nvPr>
        </p:nvGraphicFramePr>
        <p:xfrm>
          <a:off x="611561" y="2224088"/>
          <a:ext cx="7157110" cy="3149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Worksheet" r:id="rId3" imgW="5476742" imgH="2409881" progId="Excel.Sheet.12">
                  <p:embed/>
                </p:oleObj>
              </mc:Choice>
              <mc:Fallback>
                <p:oleObj name="Worksheet" r:id="rId3" imgW="5476742" imgH="240988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1" y="2224088"/>
                        <a:ext cx="7157110" cy="3149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890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AB8A19-2091-4039-BBB5-67AFEA991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121" y="160653"/>
            <a:ext cx="6635080" cy="4407589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114300" indent="0" fontAlgn="ctr">
              <a:buNone/>
            </a:pPr>
            <a:r>
              <a:rPr lang="pt-BR" sz="2400" b="1" dirty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pt-BR" sz="2400" b="1" dirty="0">
                <a:solidFill>
                  <a:srgbClr val="FF33CC"/>
                </a:solidFill>
              </a:rPr>
              <a:t>ARRECADAÇÃO 2021</a:t>
            </a:r>
          </a:p>
          <a:p>
            <a:pPr fontAlgn="ctr"/>
            <a:r>
              <a:rPr lang="pt-BR" sz="2300" b="1" dirty="0"/>
              <a:t>34.000.000,00 - 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Orçamento  2021</a:t>
            </a:r>
          </a:p>
          <a:p>
            <a:pPr fontAlgn="ctr"/>
            <a:r>
              <a:rPr lang="pt-BR" sz="2600" b="1" dirty="0">
                <a:solidFill>
                  <a:srgbClr val="FF0000"/>
                </a:solidFill>
              </a:rPr>
              <a:t>27.667.842,42             </a:t>
            </a:r>
            <a:r>
              <a:rPr lang="pt-BR" sz="3200" b="1" dirty="0">
                <a:solidFill>
                  <a:srgbClr val="FF0000"/>
                </a:solidFill>
              </a:rPr>
              <a:t>81,37%</a:t>
            </a:r>
          </a:p>
          <a:p>
            <a:pPr marL="114300" indent="0" fontAlgn="ctr">
              <a:buNone/>
            </a:pPr>
            <a:r>
              <a:rPr lang="pt-BR" b="1" dirty="0"/>
              <a:t>		</a:t>
            </a:r>
            <a:r>
              <a:rPr lang="pt-BR" sz="2300" b="1" dirty="0">
                <a:solidFill>
                  <a:srgbClr val="FF33CC"/>
                </a:solidFill>
              </a:rPr>
              <a:t>ARRECADAÇÃO 2022</a:t>
            </a:r>
          </a:p>
          <a:p>
            <a:pPr fontAlgn="ctr"/>
            <a:r>
              <a:rPr lang="pt-BR" b="1" dirty="0"/>
              <a:t>37.500.000,00 –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Orçamento 2022</a:t>
            </a:r>
          </a:p>
          <a:p>
            <a:pPr fontAlgn="ctr"/>
            <a:r>
              <a:rPr lang="pt-BR" sz="2400" b="1" dirty="0">
                <a:solidFill>
                  <a:srgbClr val="FF0000"/>
                </a:solidFill>
              </a:rPr>
              <a:t>36.482.032,27</a:t>
            </a:r>
            <a:r>
              <a:rPr lang="pt-BR" sz="2800" b="1" dirty="0">
                <a:solidFill>
                  <a:srgbClr val="FF0000"/>
                </a:solidFill>
              </a:rPr>
              <a:t> </a:t>
            </a:r>
            <a:r>
              <a:rPr lang="pt-BR" b="1" dirty="0">
                <a:solidFill>
                  <a:srgbClr val="FF0000"/>
                </a:solidFill>
              </a:rPr>
              <a:t>                  </a:t>
            </a:r>
            <a:r>
              <a:rPr lang="pt-BR" sz="2800" b="1" dirty="0">
                <a:solidFill>
                  <a:srgbClr val="FF0000"/>
                </a:solidFill>
              </a:rPr>
              <a:t>97,28% </a:t>
            </a:r>
          </a:p>
          <a:p>
            <a:pPr marL="114300" indent="0" fontAlgn="ctr">
              <a:buNone/>
            </a:pPr>
            <a:r>
              <a:rPr lang="pt-BR" sz="2800" b="1" dirty="0">
                <a:solidFill>
                  <a:srgbClr val="FF33CC"/>
                </a:solidFill>
              </a:rPr>
              <a:t>		</a:t>
            </a:r>
            <a:r>
              <a:rPr lang="pt-BR" sz="2400" b="1" dirty="0">
                <a:solidFill>
                  <a:srgbClr val="FF33CC"/>
                </a:solidFill>
              </a:rPr>
              <a:t>ARRECADAÇÃO 2023</a:t>
            </a:r>
          </a:p>
          <a:p>
            <a:pPr fontAlgn="ctr"/>
            <a:r>
              <a:rPr lang="pt-BR" b="1" dirty="0"/>
              <a:t>37.000.000,00 –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Orçamento previsto 2023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ctr"/>
            <a:r>
              <a:rPr lang="pt-BR" sz="2400" b="1" dirty="0">
                <a:solidFill>
                  <a:srgbClr val="FF0000"/>
                </a:solidFill>
              </a:rPr>
              <a:t>27.431.822,47</a:t>
            </a:r>
            <a:r>
              <a:rPr lang="pt-BR" sz="2400" dirty="0"/>
              <a:t> arrecadado até setembro de 2023</a:t>
            </a:r>
            <a:endParaRPr lang="pt-BR" sz="2400" b="1" dirty="0">
              <a:solidFill>
                <a:srgbClr val="FF33CC"/>
              </a:solidFill>
            </a:endParaRPr>
          </a:p>
          <a:p>
            <a:pPr marL="114300" indent="0" fontAlgn="ctr">
              <a:buNone/>
            </a:pP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       74,14%</a:t>
            </a:r>
            <a:endParaRPr lang="pt-BR" sz="2400" b="1" dirty="0">
              <a:solidFill>
                <a:srgbClr val="FF33CC"/>
              </a:solidFill>
            </a:endParaRPr>
          </a:p>
          <a:p>
            <a:pPr fontAlgn="ctr"/>
            <a:endParaRPr lang="pt-BR" sz="2800" b="1" dirty="0">
              <a:solidFill>
                <a:srgbClr val="FF0000"/>
              </a:solidFill>
            </a:endParaRPr>
          </a:p>
          <a:p>
            <a:pPr marL="114300" indent="0" fontAlgn="ctr">
              <a:buNone/>
            </a:pPr>
            <a:endParaRPr lang="pt-BR" sz="2600" b="1" dirty="0"/>
          </a:p>
          <a:p>
            <a:pPr fontAlgn="ctr"/>
            <a:endParaRPr lang="pt-BR" sz="2600" b="1" dirty="0"/>
          </a:p>
          <a:p>
            <a:pPr fontAlgn="ctr"/>
            <a:endParaRPr lang="pt-BR" sz="2600" b="1" dirty="0"/>
          </a:p>
          <a:p>
            <a:pPr fontAlgn="ctr"/>
            <a:endParaRPr lang="pt-BR" sz="2800" b="1" dirty="0">
              <a:solidFill>
                <a:srgbClr val="FF0000"/>
              </a:solidFill>
            </a:endParaRPr>
          </a:p>
          <a:p>
            <a:pPr fontAlgn="ctr"/>
            <a:endParaRPr lang="pt-BR" b="1" dirty="0"/>
          </a:p>
          <a:p>
            <a:pPr fontAlgn="ctr"/>
            <a:endParaRPr lang="pt-BR" b="1" dirty="0"/>
          </a:p>
          <a:p>
            <a:pPr marL="114300" indent="0">
              <a:buNone/>
            </a:pPr>
            <a:endParaRPr lang="pt-BR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11AAB98-542C-439D-B4DC-1CE1D39069C1}"/>
              </a:ext>
            </a:extLst>
          </p:cNvPr>
          <p:cNvSpPr/>
          <p:nvPr/>
        </p:nvSpPr>
        <p:spPr>
          <a:xfrm>
            <a:off x="939730" y="4969155"/>
            <a:ext cx="6480720" cy="17281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dirty="0">
              <a:solidFill>
                <a:schemeClr val="tx1"/>
              </a:solidFill>
            </a:endParaRPr>
          </a:p>
          <a:p>
            <a:pPr algn="ctr"/>
            <a:r>
              <a:rPr lang="pt-BR" sz="2400" dirty="0">
                <a:solidFill>
                  <a:schemeClr val="tx1"/>
                </a:solidFill>
              </a:rPr>
              <a:t>Orçamento 2023                    R$ 37.000.000,00 </a:t>
            </a:r>
          </a:p>
          <a:p>
            <a:pPr algn="ctr"/>
            <a:r>
              <a:rPr lang="pt-BR" sz="2400" dirty="0">
                <a:solidFill>
                  <a:schemeClr val="tx1"/>
                </a:solidFill>
              </a:rPr>
              <a:t>				</a:t>
            </a:r>
            <a:r>
              <a:rPr lang="pt-BR" sz="2000" dirty="0">
                <a:solidFill>
                  <a:schemeClr val="tx1"/>
                </a:solidFill>
              </a:rPr>
              <a:t>(</a:t>
            </a:r>
            <a:r>
              <a:rPr lang="pt-BR" dirty="0">
                <a:solidFill>
                  <a:schemeClr val="tx1"/>
                </a:solidFill>
              </a:rPr>
              <a:t>RPPS</a:t>
            </a:r>
            <a:r>
              <a:rPr lang="pt-BR" sz="2400" dirty="0">
                <a:solidFill>
                  <a:schemeClr val="tx1"/>
                </a:solidFill>
              </a:rPr>
              <a:t> </a:t>
            </a:r>
            <a:r>
              <a:rPr lang="pt-BR" sz="2000" dirty="0">
                <a:solidFill>
                  <a:schemeClr val="tx1"/>
                </a:solidFill>
              </a:rPr>
              <a:t>R$ 8.530.000,00)</a:t>
            </a:r>
            <a:endParaRPr lang="pt-BR" sz="2400" dirty="0">
              <a:solidFill>
                <a:schemeClr val="tx1"/>
              </a:solidFill>
            </a:endParaRPr>
          </a:p>
          <a:p>
            <a:pPr algn="ctr"/>
            <a:r>
              <a:rPr lang="pt-BR" sz="2400" dirty="0">
                <a:solidFill>
                  <a:schemeClr val="tx1"/>
                </a:solidFill>
              </a:rPr>
              <a:t>Orçamento 2024                    R$ 42.613.785,25</a:t>
            </a:r>
          </a:p>
          <a:p>
            <a:pPr algn="ctr"/>
            <a:r>
              <a:rPr lang="pt-BR" sz="2000" dirty="0">
                <a:solidFill>
                  <a:schemeClr val="tx1"/>
                </a:solidFill>
              </a:rPr>
              <a:t>                                                                  (RPPS 8.981.000,00)</a:t>
            </a:r>
          </a:p>
          <a:p>
            <a:pPr algn="ctr"/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5623E6FD-1471-4CA1-AC71-0531D5D34864}"/>
              </a:ext>
            </a:extLst>
          </p:cNvPr>
          <p:cNvSpPr/>
          <p:nvPr/>
        </p:nvSpPr>
        <p:spPr>
          <a:xfrm>
            <a:off x="3707904" y="5179696"/>
            <a:ext cx="792088" cy="407823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8FFF76A-2A95-4DF8-AB03-5EA393D8F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95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t-BR" altLang="pt-B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B5365B06-BB3D-4F50-ADD2-B2622A34B016}"/>
              </a:ext>
            </a:extLst>
          </p:cNvPr>
          <p:cNvSpPr/>
          <p:nvPr/>
        </p:nvSpPr>
        <p:spPr>
          <a:xfrm>
            <a:off x="3485456" y="1058385"/>
            <a:ext cx="504056" cy="332634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6D6A510A-4165-4C8D-A2BB-53D68780B858}"/>
              </a:ext>
            </a:extLst>
          </p:cNvPr>
          <p:cNvSpPr/>
          <p:nvPr/>
        </p:nvSpPr>
        <p:spPr>
          <a:xfrm>
            <a:off x="3485456" y="2298131"/>
            <a:ext cx="504056" cy="332634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7C1A4A71-7399-457C-B762-277DFDB1D43B}"/>
              </a:ext>
            </a:extLst>
          </p:cNvPr>
          <p:cNvSpPr/>
          <p:nvPr/>
        </p:nvSpPr>
        <p:spPr>
          <a:xfrm>
            <a:off x="3707904" y="5833202"/>
            <a:ext cx="792088" cy="407823"/>
          </a:xfrm>
          <a:prstGeom prst="rightArrow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: para a Direita 11">
            <a:extLst>
              <a:ext uri="{FF2B5EF4-FFF2-40B4-BE49-F238E27FC236}">
                <a16:creationId xmlns:a16="http://schemas.microsoft.com/office/drawing/2014/main" id="{ACEE5927-6FF8-4F0E-8245-702477022376}"/>
              </a:ext>
            </a:extLst>
          </p:cNvPr>
          <p:cNvSpPr/>
          <p:nvPr/>
        </p:nvSpPr>
        <p:spPr>
          <a:xfrm>
            <a:off x="3455876" y="4065667"/>
            <a:ext cx="504056" cy="332634"/>
          </a:xfrm>
          <a:prstGeom prst="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110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052736"/>
            <a:ext cx="7560840" cy="4608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3400" b="1" dirty="0">
              <a:latin typeface="+mj-lt"/>
            </a:endParaRPr>
          </a:p>
          <a:p>
            <a:pPr marL="0" indent="0" algn="just">
              <a:buNone/>
            </a:pPr>
            <a:r>
              <a:rPr lang="pt-BR" sz="3600" b="1" u="sng" dirty="0">
                <a:latin typeface="+mj-lt"/>
              </a:rPr>
              <a:t>Projeto de Lei nº 1.518, de 30 de outubro de 2023</a:t>
            </a:r>
            <a:r>
              <a:rPr lang="pt-BR" sz="3600" b="1" dirty="0">
                <a:latin typeface="+mj-lt"/>
              </a:rPr>
              <a:t>, de autoria do Poder Executivo, onde </a:t>
            </a:r>
            <a:r>
              <a:rPr lang="pt-BR" sz="3600" b="1" u="sng" dirty="0">
                <a:latin typeface="+mj-lt"/>
              </a:rPr>
              <a:t>Estima a receita e fixa a despesa do Município de Estrela Velha para o exercício de 2024.</a:t>
            </a:r>
          </a:p>
        </p:txBody>
      </p:sp>
    </p:spTree>
    <p:extLst>
      <p:ext uri="{BB962C8B-B14F-4D97-AF65-F5344CB8AC3E}">
        <p14:creationId xmlns:p14="http://schemas.microsoft.com/office/powerpoint/2010/main" val="3940420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7848872" cy="6048672"/>
          </a:xfrm>
        </p:spPr>
        <p:txBody>
          <a:bodyPr>
            <a:normAutofit/>
          </a:bodyPr>
          <a:lstStyle/>
          <a:p>
            <a:endParaRPr lang="pt-BR" sz="3600" b="1" dirty="0">
              <a:solidFill>
                <a:schemeClr val="tx1"/>
              </a:solidFill>
              <a:latin typeface="+mj-lt"/>
            </a:endParaRPr>
          </a:p>
          <a:p>
            <a:r>
              <a:rPr lang="pt-BR" sz="3600" b="1" dirty="0">
                <a:solidFill>
                  <a:schemeClr val="tx1"/>
                </a:solidFill>
                <a:latin typeface="+mj-lt"/>
              </a:rPr>
              <a:t>AÇÕES PROPOSTAS NA LOA 2024 – </a:t>
            </a:r>
          </a:p>
          <a:p>
            <a:r>
              <a:rPr lang="pt-BR" sz="3600" b="1" dirty="0">
                <a:solidFill>
                  <a:schemeClr val="tx1"/>
                </a:solidFill>
                <a:latin typeface="+mj-lt"/>
              </a:rPr>
              <a:t>Projeto nº 1.518 de 30 de Outubro de 2023 </a:t>
            </a:r>
            <a:endParaRPr lang="pt-BR" sz="1800" b="1" dirty="0">
              <a:solidFill>
                <a:schemeClr val="tx1"/>
              </a:solidFill>
              <a:latin typeface="+mj-lt"/>
            </a:endParaRPr>
          </a:p>
          <a:p>
            <a:endParaRPr lang="pt-BR" sz="2000" b="1" dirty="0">
              <a:solidFill>
                <a:schemeClr val="tx1"/>
              </a:solidFill>
              <a:latin typeface="+mj-lt"/>
            </a:endParaRPr>
          </a:p>
          <a:p>
            <a:endParaRPr lang="pt-BR" sz="1000" b="1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pt-BR" sz="2800" b="1" dirty="0">
                <a:solidFill>
                  <a:schemeClr val="tx1"/>
                </a:solidFill>
                <a:latin typeface="+mj-lt"/>
              </a:rPr>
              <a:t> 01. Câmara de Vereadores – R$ 1.600.000,00</a:t>
            </a:r>
          </a:p>
          <a:p>
            <a:pPr algn="just"/>
            <a:r>
              <a:rPr lang="pt-BR" dirty="0">
                <a:solidFill>
                  <a:schemeClr val="tx1"/>
                </a:solidFill>
                <a:latin typeface="+mj-lt"/>
              </a:rPr>
              <a:t>1002- Ampliação, reforma e manutenção do imóvel legislativo..............................................................................................R</a:t>
            </a:r>
            <a:r>
              <a:rPr lang="pt-BR">
                <a:solidFill>
                  <a:schemeClr val="tx1"/>
                </a:solidFill>
                <a:latin typeface="+mj-lt"/>
              </a:rPr>
              <a:t>$ 439.850,00</a:t>
            </a:r>
            <a:endParaRPr lang="pt-BR" dirty="0">
              <a:solidFill>
                <a:schemeClr val="tx1"/>
              </a:solidFill>
              <a:latin typeface="+mj-lt"/>
            </a:endParaRPr>
          </a:p>
          <a:p>
            <a:pPr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+mj-lt"/>
              </a:rPr>
              <a:t>2109 - Manutenção das atividades leg. ................................R$ 1.110.150,00</a:t>
            </a:r>
          </a:p>
          <a:p>
            <a:pPr algn="just">
              <a:spcBef>
                <a:spcPts val="0"/>
              </a:spcBef>
            </a:pPr>
            <a:r>
              <a:rPr lang="pt-BR" sz="2000" dirty="0">
                <a:solidFill>
                  <a:schemeClr val="tx1"/>
                </a:solidFill>
                <a:latin typeface="+mj-lt"/>
              </a:rPr>
              <a:t>2110 - Gestão Pública Eficaz e Transparente.......................... R$ </a:t>
            </a:r>
            <a:r>
              <a:rPr lang="pt-BR" dirty="0">
                <a:solidFill>
                  <a:schemeClr val="tx1"/>
                </a:solidFill>
                <a:latin typeface="+mj-lt"/>
              </a:rPr>
              <a:t>50</a:t>
            </a:r>
            <a:r>
              <a:rPr lang="pt-BR" sz="2000" dirty="0">
                <a:solidFill>
                  <a:schemeClr val="tx1"/>
                </a:solidFill>
                <a:latin typeface="+mj-lt"/>
              </a:rPr>
              <a:t>.000,00</a:t>
            </a:r>
          </a:p>
          <a:p>
            <a:pPr algn="just"/>
            <a:r>
              <a:rPr lang="pt-BR" sz="2600" dirty="0">
                <a:solidFill>
                  <a:schemeClr val="tx1"/>
                </a:solidFill>
                <a:latin typeface="Cooper Black" pitchFamily="18" charset="0"/>
              </a:rPr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2870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8604448" cy="4586064"/>
          </a:xfrm>
        </p:spPr>
        <p:txBody>
          <a:bodyPr>
            <a:normAutofit/>
          </a:bodyPr>
          <a:lstStyle/>
          <a:p>
            <a:endParaRPr lang="pt-BR" sz="2800" b="1" dirty="0">
              <a:solidFill>
                <a:schemeClr val="tx1"/>
              </a:solidFill>
              <a:latin typeface="+mj-lt"/>
            </a:endParaRPr>
          </a:p>
          <a:p>
            <a:r>
              <a:rPr lang="pt-BR" sz="2800" b="1" dirty="0">
                <a:solidFill>
                  <a:schemeClr val="tx1"/>
                </a:solidFill>
                <a:latin typeface="+mj-lt"/>
              </a:rPr>
              <a:t>02.Gabinete do Prefeito R$ 927.700,00</a:t>
            </a:r>
          </a:p>
          <a:p>
            <a:endParaRPr lang="pt-BR" sz="2800" b="1" dirty="0">
              <a:solidFill>
                <a:schemeClr val="tx1"/>
              </a:solidFill>
              <a:latin typeface="+mj-lt"/>
            </a:endParaRPr>
          </a:p>
          <a:p>
            <a:r>
              <a:rPr lang="pt-BR" sz="28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400" b="1" dirty="0">
                <a:solidFill>
                  <a:schemeClr val="tx1"/>
                </a:solidFill>
                <a:latin typeface="+mj-lt"/>
              </a:rPr>
              <a:t>2.1 Gabinete do Prefeito R$ 717.200,00</a:t>
            </a:r>
          </a:p>
          <a:p>
            <a:endParaRPr lang="pt-BR" sz="2400" b="1" dirty="0">
              <a:solidFill>
                <a:schemeClr val="tx1"/>
              </a:solidFill>
              <a:latin typeface="+mj-lt"/>
            </a:endParaRPr>
          </a:p>
          <a:p>
            <a:endParaRPr lang="pt-BR" sz="2800" dirty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2002 – Manutenção das Atividades do Gabinete do Prefeito........ R$ 691.000,00</a:t>
            </a: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2003 – Coordenadoria Municipal de Defesa Civil................................. R$ 24.200,00</a:t>
            </a:r>
          </a:p>
          <a:p>
            <a:pPr algn="just"/>
            <a:r>
              <a:rPr lang="pt-BR" sz="2000" dirty="0">
                <a:solidFill>
                  <a:schemeClr val="tx1"/>
                </a:solidFill>
                <a:latin typeface="+mj-lt"/>
              </a:rPr>
              <a:t>2004 – Coordenadoria da Mulher.................................................................. R$ 2.000,00</a:t>
            </a:r>
          </a:p>
          <a:p>
            <a:endParaRPr lang="pt-BR" dirty="0">
              <a:solidFill>
                <a:schemeClr val="tx1"/>
              </a:solidFill>
              <a:latin typeface="Cooper Black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6165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424936" cy="5184576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32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r>
              <a:rPr lang="pt-BR" sz="2700" b="1" dirty="0">
                <a:solidFill>
                  <a:prstClr val="black"/>
                </a:solidFill>
                <a:ea typeface="+mn-ea"/>
                <a:cs typeface="+mn-cs"/>
              </a:rPr>
              <a:t>2.2 Gabinete do Vice - Prefeito</a:t>
            </a:r>
            <a:br>
              <a:rPr lang="pt-BR" sz="32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8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br>
              <a:rPr lang="pt-BR" sz="28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  <a:t>2005 - Manutenção das Gabinete do Vice-Prefeito R$ ........................................141.000,00</a:t>
            </a:r>
            <a:b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7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700" b="1" dirty="0">
                <a:solidFill>
                  <a:prstClr val="black"/>
                </a:solidFill>
                <a:ea typeface="+mn-ea"/>
                <a:cs typeface="+mn-cs"/>
              </a:rPr>
              <a:t>2.3 Unidade Central de Controle Interno – U.C.C.I</a:t>
            </a:r>
            <a:br>
              <a:rPr lang="pt-BR" sz="27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36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  <a:t>2006 – Manutenção das Atividades da U.C.C.I ..........................................................R$ 69.500,00</a:t>
            </a:r>
            <a:br>
              <a:rPr lang="pt-BR" sz="22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26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br>
              <a:rPr lang="pt-BR" sz="2800" dirty="0">
                <a:solidFill>
                  <a:prstClr val="black"/>
                </a:solidFill>
                <a:latin typeface="Cooper Black" pitchFamily="18" charset="0"/>
                <a:ea typeface="+mn-ea"/>
                <a:cs typeface="+mn-cs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691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742" y="764704"/>
            <a:ext cx="8136904" cy="3240360"/>
          </a:xfrm>
        </p:spPr>
        <p:txBody>
          <a:bodyPr>
            <a:normAutofit fontScale="90000"/>
          </a:bodyPr>
          <a:lstStyle/>
          <a:p>
            <a:pPr marL="342900" lvl="0" indent="-342900" algn="just">
              <a:spcBef>
                <a:spcPct val="20000"/>
              </a:spcBef>
            </a:pPr>
            <a: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  <a:t>       03. Secretaria Municipal da Administração </a:t>
            </a:r>
            <a:b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  <a:t>                                  R$ 3.138.210,25 (recurso livre)</a:t>
            </a:r>
            <a:b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  <a:t>                                  R$   2.400.000,00 (recurso do FPSM)</a:t>
            </a:r>
            <a:br>
              <a:rPr lang="pt-BR" sz="2800" b="1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3200" b="1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400" b="1" dirty="0">
                <a:solidFill>
                  <a:prstClr val="black"/>
                </a:solidFill>
                <a:ea typeface="+mn-ea"/>
                <a:cs typeface="+mn-cs"/>
              </a:rPr>
              <a:t>3.1 Secretaria Municipal da Administração</a:t>
            </a:r>
            <a:br>
              <a:rPr lang="pt-BR" sz="26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2007-Manutenção das atividades da Sec. .......................................R$2.905.110,25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2009-Manutenção das atividades da Assistência Médica................  R$233.100,00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200" b="1" dirty="0">
                <a:solidFill>
                  <a:prstClr val="black"/>
                </a:solidFill>
                <a:ea typeface="+mn-ea"/>
                <a:cs typeface="+mn-cs"/>
              </a:rPr>
              <a:t>3.2 Fundo de Previdência Social do Município – FPSM 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  <a:t>2010- Manutenção das Atividades do FPSM..................................................R$ 2.400.000,00</a:t>
            </a:r>
            <a:br>
              <a:rPr lang="pt-BR" sz="2000" dirty="0">
                <a:solidFill>
                  <a:prstClr val="black"/>
                </a:solidFill>
                <a:ea typeface="+mn-ea"/>
                <a:cs typeface="+mn-cs"/>
              </a:rPr>
            </a:b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398382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31" y="377280"/>
            <a:ext cx="8136904" cy="6480720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br>
              <a:rPr lang="pt-BR" sz="3600" dirty="0"/>
            </a:br>
            <a:r>
              <a:rPr lang="pt-BR" sz="3100" b="1" dirty="0">
                <a:solidFill>
                  <a:schemeClr val="tx1"/>
                </a:solidFill>
              </a:rPr>
              <a:t>04 - </a:t>
            </a:r>
            <a:r>
              <a:rPr lang="pt-BR" sz="4000" b="1" dirty="0">
                <a:solidFill>
                  <a:schemeClr val="tx1"/>
                </a:solidFill>
              </a:rPr>
              <a:t>Secretaria</a:t>
            </a:r>
            <a:r>
              <a:rPr lang="pt-BR" sz="3100" b="1" dirty="0">
                <a:solidFill>
                  <a:schemeClr val="tx1"/>
                </a:solidFill>
              </a:rPr>
              <a:t> de Assistência Social, Cultura e Turismo R$1.920.050,00</a:t>
            </a:r>
            <a:br>
              <a:rPr lang="pt-BR" sz="36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4.1 Secretaria de Assistência Social, Cultura e Turismo R$ 691.500,00</a:t>
            </a:r>
            <a:br>
              <a:rPr lang="pt-BR" dirty="0">
                <a:solidFill>
                  <a:schemeClr val="tx1"/>
                </a:solidFill>
              </a:rPr>
            </a:b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2011-Manutenção das Atividades da Secretaria................................... R$ 508.000,00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2012-Manutenção das Atividades do Conselho Tutelar......................... R$ 183.500,00</a:t>
            </a:r>
            <a:br>
              <a:rPr lang="pt-BR" sz="2200" dirty="0">
                <a:solidFill>
                  <a:schemeClr val="tx1"/>
                </a:solidFill>
              </a:rPr>
            </a:br>
            <a:br>
              <a:rPr lang="pt-BR" sz="24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4.2 Departamento de Cultura R$ 257.000,00</a:t>
            </a:r>
            <a:br>
              <a:rPr lang="pt-BR" sz="27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2013-Manutenção do Grupo de Danças .................................................. R$ 65.000,00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2014-Manutenção das atividades do Coral Municipal............................. R$ 68.000,00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2015-Manutenção do Museu Histórico Municipal.................................... R$ 5.000,00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2016-Manutenção da Banda Municipal....................................................................... R$ 79.000,00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2152- Manutenção da biblioteca Pública Municipal ..............................R$ 22.000,00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2158- Manutenção das atividades da Cultura ...........................................................R$ 18.000,00</a:t>
            </a:r>
            <a:br>
              <a:rPr lang="pt-BR" sz="2200" dirty="0">
                <a:solidFill>
                  <a:schemeClr val="tx1"/>
                </a:solidFill>
              </a:rPr>
            </a:b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> </a:t>
            </a:r>
            <a:r>
              <a:rPr lang="pt-BR" sz="2700" b="1" dirty="0">
                <a:solidFill>
                  <a:schemeClr val="tx1"/>
                </a:solidFill>
              </a:rPr>
              <a:t>4.3 Departamento de Turismo R$ 8.000,00</a:t>
            </a:r>
            <a:br>
              <a:rPr lang="pt-BR" sz="32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2017-Desenvolvimento do Turismo........................................................................................... R$ 8.000,00</a:t>
            </a:r>
            <a:br>
              <a:rPr lang="pt-BR" sz="2400" dirty="0">
                <a:solidFill>
                  <a:schemeClr val="tx1"/>
                </a:solidFill>
              </a:rPr>
            </a:b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69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30324"/>
            <a:ext cx="8280920" cy="6597352"/>
          </a:xfrm>
        </p:spPr>
        <p:txBody>
          <a:bodyPr>
            <a:normAutofit fontScale="90000"/>
          </a:bodyPr>
          <a:lstStyle/>
          <a:p>
            <a:pPr algn="just"/>
            <a:br>
              <a:rPr lang="pt-BR" sz="2000" dirty="0"/>
            </a:br>
            <a:r>
              <a:rPr lang="pt-BR" sz="2700" b="1" dirty="0">
                <a:solidFill>
                  <a:schemeClr val="tx1"/>
                </a:solidFill>
              </a:rPr>
              <a:t>4.4 Departamento de Desporto R$ 49.000,00</a:t>
            </a:r>
            <a:br>
              <a:rPr lang="pt-BR" sz="32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2018-Manutenção das atividades do CMDE............................................ R$ 49.000,00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4.5 Departamento de Eventos R$ 105.000,00</a:t>
            </a:r>
            <a:br>
              <a:rPr lang="pt-BR" sz="3600" b="1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2019-Organização e subsídios a eventos oficiais................................... R$ 105.000,00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1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4.6 Fundo Municipal de Assistência Social R$ 789.550,00 </a:t>
            </a:r>
            <a:br>
              <a:rPr lang="pt-BR" sz="33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2020-Manutenção das atividades da assistência social........................................ R$ 203.000,00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2103-Serviço da proteção social especial  de média complexidade......................... R$ 2.415,00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2023-Benefícios eventuais..................................................................................................................................... R$ 42.000,00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2024-Manutenção das atividades do CRAS......................................................................................  R$ 285.500,00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2102-Serviço de proteção social básica.................................................................................................... R$ 184.500,00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2026-Orientação e apoio sócio familiar – </a:t>
            </a:r>
            <a:r>
              <a:rPr lang="pt-BR" sz="2000" dirty="0" err="1">
                <a:solidFill>
                  <a:schemeClr val="tx1"/>
                </a:solidFill>
              </a:rPr>
              <a:t>Oasf</a:t>
            </a:r>
            <a:r>
              <a:rPr lang="pt-BR" sz="2000" dirty="0">
                <a:solidFill>
                  <a:schemeClr val="tx1"/>
                </a:solidFill>
              </a:rPr>
              <a:t>.......................................................... R$10.605,00 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2104-Apoio a organização e gestão do SUAS  ........................................................R$17.557,00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2106-Apoio a organização e gestão do programa bolsa família................................................ R$ 39.217,00</a:t>
            </a: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2164- Manutenção das atividades Conselho mun. de Assist. Social ..........................................R$ 4.756,00 </a:t>
            </a:r>
            <a:br>
              <a:rPr lang="pt-BR" sz="1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r>
              <a:rPr lang="pt-BR" sz="2700" b="1" dirty="0">
                <a:solidFill>
                  <a:schemeClr val="tx1"/>
                </a:solidFill>
              </a:rPr>
              <a:t>4.7 Fundo municipal da criança e do adolescente R$20.000,00</a:t>
            </a:r>
            <a:br>
              <a:rPr lang="pt-BR" sz="3100" b="1" dirty="0">
                <a:solidFill>
                  <a:schemeClr val="tx1"/>
                </a:solidFill>
              </a:rPr>
            </a:br>
            <a:r>
              <a:rPr lang="pt-BR" sz="2000" dirty="0">
                <a:solidFill>
                  <a:schemeClr val="tx1"/>
                </a:solidFill>
              </a:rPr>
              <a:t>2029-Custeio de projetos sociais.......................................................................................................... R$ 20.000,00</a:t>
            </a:r>
            <a:br>
              <a:rPr lang="pt-BR" sz="2000" dirty="0">
                <a:solidFill>
                  <a:schemeClr val="tx1"/>
                </a:solidFill>
              </a:rPr>
            </a:br>
            <a:br>
              <a:rPr lang="pt-BR" sz="2000" dirty="0">
                <a:solidFill>
                  <a:schemeClr val="tx1"/>
                </a:solidFill>
              </a:rPr>
            </a:br>
            <a:endParaRPr lang="pt-B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226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2588</TotalTime>
  <Words>311</Words>
  <Application>Microsoft Office PowerPoint</Application>
  <PresentationFormat>Apresentação na tela (4:3)</PresentationFormat>
  <Paragraphs>78</Paragraphs>
  <Slides>21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Cooper Black</vt:lpstr>
      <vt:lpstr>Franklin Gothic Book</vt:lpstr>
      <vt:lpstr>Adjacência</vt:lpstr>
      <vt:lpstr>Planilha do Microsoft Excel</vt:lpstr>
      <vt:lpstr> AUDIÊNCIA PÚBLICA LEI ORÇAMENTÁRIA ANUAL/ 2024 </vt:lpstr>
      <vt:lpstr>Apresentação do PowerPoint</vt:lpstr>
      <vt:lpstr>Apresentação do PowerPoint</vt:lpstr>
      <vt:lpstr>Apresentação do PowerPoint</vt:lpstr>
      <vt:lpstr>Apresentação do PowerPoint</vt:lpstr>
      <vt:lpstr>   2.2 Gabinete do Vice - Prefeito   2005 - Manutenção das Gabinete do Vice-Prefeito R$ ........................................141.000,00   2.3 Unidade Central de Controle Interno – U.C.C.I  2006 – Manutenção das Atividades da U.C.C.I ..........................................................R$ 69.500,00    </vt:lpstr>
      <vt:lpstr>       03. Secretaria Municipal da Administração                                    R$ 3.138.210,25 (recurso livre)                                   R$   2.400.000,00 (recurso do FPSM)  3.1 Secretaria Municipal da Administração 2007-Manutenção das atividades da Sec. .......................................R$2.905.110,25 2009-Manutenção das atividades da Assistência Médica................  R$233.100,00  3.2 Fundo de Previdência Social do Município – FPSM  2010- Manutenção das Atividades do FPSM..................................................R$ 2.400.000,00 </vt:lpstr>
      <vt:lpstr>       04 - Secretaria de Assistência Social, Cultura e Turismo R$1.920.050,00 4.1 Secretaria de Assistência Social, Cultura e Turismo R$ 691.500,00  2011-Manutenção das Atividades da Secretaria................................... R$ 508.000,00 2012-Manutenção das Atividades do Conselho Tutelar......................... R$ 183.500,00  4.2 Departamento de Cultura R$ 257.000,00 2013-Manutenção do Grupo de Danças .................................................. R$ 65.000,00 2014-Manutenção das atividades do Coral Municipal............................. R$ 68.000,00 2015-Manutenção do Museu Histórico Municipal.................................... R$ 5.000,00 2016-Manutenção da Banda Municipal....................................................................... R$ 79.000,00 2152- Manutenção da biblioteca Pública Municipal ..............................R$ 22.000,00 2158- Manutenção das atividades da Cultura ...........................................................R$ 18.000,00   4.3 Departamento de Turismo R$ 8.000,00 2017-Desenvolvimento do Turismo........................................................................................... R$ 8.000,00 </vt:lpstr>
      <vt:lpstr> 4.4 Departamento de Desporto R$ 49.000,00 2018-Manutenção das atividades do CMDE............................................ R$ 49.000,00   4.5 Departamento de Eventos R$ 105.000,00 2019-Organização e subsídios a eventos oficiais................................... R$ 105.000,00   4.6 Fundo Municipal de Assistência Social R$ 789.550,00  2020-Manutenção das atividades da assistência social........................................ R$ 203.000,00 2103-Serviço da proteção social especial  de média complexidade......................... R$ 2.415,00 2023-Benefícios eventuais..................................................................................................................................... R$ 42.000,00 2024-Manutenção das atividades do CRAS......................................................................................  R$ 285.500,00 2102-Serviço de proteção social básica.................................................................................................... R$ 184.500,00 2026-Orientação e apoio sócio familiar – Oasf.......................................................... R$10.605,00  2104-Apoio a organização e gestão do SUAS  ........................................................R$17.557,00 2106-Apoio a organização e gestão do programa bolsa família................................................ R$ 39.217,00 2164- Manutenção das atividades Conselho mun. de Assist. Social ..........................................R$ 4.756,00   4.7 Fundo municipal da criança e do adolescente R$20.000,00 2029-Custeio de projetos sociais.......................................................................................................... R$ 20.000,00  </vt:lpstr>
      <vt:lpstr>  05 Secretaria da Fazenda e Planejamento R$ 1.131.000,00 5.1 Secretaria da Fazenda e Planejamento  2031-Manutenção das atividades da secretaria................................................................ R$ 1.131.000,00   06 Secretaria de Agricultura, Fomento Econômico e Meio Ambiente     R$ 2.266.400,00  6.1 Secretaria de Agricultura, Fomento Econômico e Meio Ambiente............................................................................................................................................. ............R$ 2.115.000,00 2032-Manutenção das atividades da secretaria.......................................................................... R$ 971.000,00 2144-Recuperação do Solo.................................................................................................................................R$ 150.000,00 2155- Programa Horas máquinas ...................................................................................................R$ 120.000,00 2034-Manutenção do horto municipal...................................................................................................... R$ 16.000,00 2035-Manutenção e conservação de veículos e equipamentos da SMAFE.................. R$ 858.000,00  6.2 Fundo Rotativo Municipal Estrela Velha – FRAMEV R$ 140.000,00 2037-Fundo rotativo agropecuário municipal Estrela Velha....................................... R$120.000,00 2036-Aquisição de sementes para sistema troca troca................................................ R$ 20.000,00  6.3 Fundo Municipal do Meio Ambiente.............................. R$ 11.400,00 2038-Fundo Municipal do Meio Ambiente.................................................................. R$ 11.400,00    </vt:lpstr>
      <vt:lpstr>       07 Secretaria de Obras, Serviços Públicos e Trânsito 7.1 Secretaria de Obras, Serviços Públicos e Trânsito R$ 8.417.250,00  1103– Aquisição do Britador........................................................................................................................R$ 1.500.000,00 2039-Manutenção atividades desenvolvimento da Smospt.................................................R$ 2.880.000,00  2040-Manutenção de veículos maquinas  e equipamentos  da Smospt......................... R$ 1.201.000,00 2041-Manutenção de prédios públicos................................................................................................... R$ 100.000,00 2043-Manutenção e conservação de vias públicas....................................................................... R$ 230.000,00 2044-Manutenção do Semae......................................................................................................... R$ 126.000,00 2045-Manutenção e conservação de iluminação pública......................................................... R$ 205.000,00 1010-Pavimentação de vias públicas.................................................................................. R$ 405.250,00 1016- Construção de praças Publicas.......................................................................................................R$ 300.000,00 1104- Implantação do Sistema de videomonitoramento.........................................................R$ 100.000,00  2151 – Amortização de Dívidas.................................................................................................................R$ 1.370.000,00        </vt:lpstr>
      <vt:lpstr>  08  Secretaria da Educação.......................... R$ 6.857.375,00 8.1 Secretaria da Educação.............................................. R$ 2.965.875,00 2047-Manutenção das atividades da Secretaria da Educação.................................... R$ 2.024.000,00 2049-Manutenção e conservação do transporte escolar...................................................... R$ 578.550,00 2051-Aquisição de merenda escolar............................................................................................................ R$ 200.000,00 2101-Aquisição de merenda escolar para educação especial......................................... R$ 2.625,00 2161- Aquisição de merenda escolar para Creche........................................R$ 17.000,00 2162- Aquisição de merenda escolar para Pré Escola.............................R$ 16.500,00 2163- Aquisição de merenda escolar para Ensino Fundamental .............................R$ 29.000,00 2123 – Manutenção e desenvolvimento do ensino...................................................................................R$ 98.200,00  8.2 Educação Infantil – MDE 25%.................................... R$294.000,00 2053-Manutenção das atividades da educação infantil..................................................................... R$ 294.000,00  8.3 Ensino Fund. – MDE 25%..........................  R$ 656.000,00 2160- Manutenção das Atividades do Ensino Fundamental ........................................................R$ 181.000,00 2055-Manutenção e conservação do transporte escolar....................................................  R$ 140.000,00 1061 – Manutenção laboratórios de Informática.......................................................................................R$ 25.000,00 2056-Manutenção e conservação de prédios escolares.................................................................... R$ 150.000,00 2059-Educação compensatória alunos excepcionais........................................................................ R$ 160.000,00     </vt:lpstr>
      <vt:lpstr>Apresentação do PowerPoint</vt:lpstr>
      <vt:lpstr>09 Secretaria de Saúde R$ 7.074.800,00  09.01 Fundo da Saúde Recursos Estaduais         R$453.150,00</vt:lpstr>
      <vt:lpstr> 9.2 Fundo Municipal da Saúde –ASPS..................... R$ 5.390.250,00 2080- Manutenção das Atividades da Saúde......................................................................................R$ 2.078.000,00 2081-Atenção Básica – PACs- Esf-Municipal ..........................................................................................R$ 672.000,00 2082 – Manutenção das Atividades do Conselho Municipal.............................................................R$ 3.500,00 2083- Assistência farmacêutica – municipal....................................................R$ 210.000,00 2084 – Assistência farmacêutica – med. Especiais.........................................  R$ 55.000,00 2085- Participação no Consórcio Intermunicipal de Saúde .......................................................R$ 270.000,00 2086- Manutenção das Unidades Basicas de Saúde.............................................................................R$ 79.750,00 2088- Manutenção da Assistência médica e odontológica......................R$ 1.962.000,00 2157- Práticas Integrativas e Complementares PICS .........................................................................R$ 60.000,00</vt:lpstr>
      <vt:lpstr>9.3 Fundo Municipal da Saúde – Emendas Parlamentares              R$ 200.000,00 2133- Custeio Atenção básica....................................................................................R$ 200.000,00  9.4 Fundo Municipal da Saúde – Recursos Federais               R$ 1.031.400,00  2159- Gestão do SUS - Piso da Enfermagem ..................................................................R$ 2.200,00 2090- Atenção Básica PCS Federal .................................................................................R$ 280.000,00 2092- Atenção Básica – ESF Federal................................................R$ 407.000,00 2093 – Saúde Bucal..................................................................................  R$ 31.000,00 2135- Informatiza APS – Custeio.........................................................R$ 48.000,00 2140- Desenvolver ações em Atenção Básica.................................R$ 77.000,00 2145 – Custeio Atenção Básica- saúde do Homem..........................R$ 5.000,00 2079- Vigilancia em Saúde/ Vigilânca sanitária............................R$ 15.100,00 2066- Vigilancia em Saúde teto financeiro .....................................R$ 49.050,00 2067 – Assistência Farmacêutica federal..........................................R$ 23.050,00 2068- Custeio Qualificar .........................................................................R$ 24.000,00 2072 – Sistema Unico Saude Sus/mac................................................R$ 70.000,00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LEI ORÇAMENTÁRIA ANUAL/ 2018</dc:title>
  <dc:creator>Usuário</dc:creator>
  <cp:lastModifiedBy>User</cp:lastModifiedBy>
  <cp:revision>176</cp:revision>
  <cp:lastPrinted>2023-11-20T19:15:41Z</cp:lastPrinted>
  <dcterms:created xsi:type="dcterms:W3CDTF">2017-11-17T17:17:11Z</dcterms:created>
  <dcterms:modified xsi:type="dcterms:W3CDTF">2023-11-20T19:19:59Z</dcterms:modified>
</cp:coreProperties>
</file>